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9" r:id="rId2"/>
    <p:sldId id="256" r:id="rId3"/>
    <p:sldId id="257" r:id="rId4"/>
    <p:sldId id="258" r:id="rId5"/>
    <p:sldId id="259" r:id="rId6"/>
    <p:sldId id="260" r:id="rId7"/>
    <p:sldId id="261" r:id="rId8"/>
    <p:sldId id="266" r:id="rId9"/>
    <p:sldId id="262" r:id="rId10"/>
    <p:sldId id="263" r:id="rId11"/>
    <p:sldId id="264" r:id="rId12"/>
    <p:sldId id="265" r:id="rId13"/>
    <p:sldId id="272" r:id="rId14"/>
    <p:sldId id="271" r:id="rId15"/>
    <p:sldId id="267" r:id="rId16"/>
    <p:sldId id="277" r:id="rId17"/>
    <p:sldId id="268" r:id="rId18"/>
    <p:sldId id="276" r:id="rId19"/>
    <p:sldId id="270" r:id="rId20"/>
    <p:sldId id="269" r:id="rId21"/>
    <p:sldId id="275" r:id="rId22"/>
    <p:sldId id="27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2F69558-9359-4FF4-8473-67DDAC8119D7}">
          <p14:sldIdLst>
            <p14:sldId id="279"/>
            <p14:sldId id="256"/>
            <p14:sldId id="257"/>
            <p14:sldId id="258"/>
            <p14:sldId id="259"/>
            <p14:sldId id="260"/>
            <p14:sldId id="261"/>
            <p14:sldId id="266"/>
            <p14:sldId id="262"/>
            <p14:sldId id="263"/>
            <p14:sldId id="264"/>
            <p14:sldId id="265"/>
            <p14:sldId id="272"/>
            <p14:sldId id="271"/>
            <p14:sldId id="267"/>
            <p14:sldId id="277"/>
            <p14:sldId id="268"/>
            <p14:sldId id="276"/>
            <p14:sldId id="270"/>
            <p14:sldId id="269"/>
            <p14:sldId id="275"/>
            <p14:sldId id="278"/>
          </p14:sldIdLst>
        </p14:section>
      </p14:sectionLst>
    </p:ex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53" autoAdjust="0"/>
    <p:restoredTop sz="94660"/>
  </p:normalViewPr>
  <p:slideViewPr>
    <p:cSldViewPr snapToGrid="0">
      <p:cViewPr varScale="1">
        <p:scale>
          <a:sx n="69" d="100"/>
          <a:sy n="69" d="100"/>
        </p:scale>
        <p:origin x="-56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D1EF872-454F-4320-A904-20EFB04058E2}"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IN"/>
        </a:p>
      </dgm:t>
    </dgm:pt>
    <dgm:pt modelId="{A83E0351-869A-4E27-85EE-87E518A4AEC3}">
      <dgm:prSet phldrT="[Text]" custT="1"/>
      <dgm:spPr>
        <a:noFill/>
        <a:ln>
          <a:noFill/>
        </a:ln>
      </dgm:spPr>
      <dgm:t>
        <a:bodyPr/>
        <a:lstStyle/>
        <a:p>
          <a:r>
            <a:rPr lang="en-IN" sz="2400" dirty="0" smtClean="0">
              <a:latin typeface="Segoe UI" panose="020B0502040204020203" pitchFamily="34" charset="0"/>
              <a:cs typeface="Segoe UI" panose="020B0502040204020203" pitchFamily="34" charset="0"/>
            </a:rPr>
            <a:t>Percussive</a:t>
          </a:r>
          <a:endParaRPr lang="en-IN" sz="2400" dirty="0">
            <a:latin typeface="Segoe UI" panose="020B0502040204020203" pitchFamily="34" charset="0"/>
            <a:cs typeface="Segoe UI" panose="020B0502040204020203" pitchFamily="34" charset="0"/>
          </a:endParaRPr>
        </a:p>
      </dgm:t>
    </dgm:pt>
    <dgm:pt modelId="{894174AF-D78B-4E21-9E28-C48411618B87}" type="parTrans" cxnId="{AB505FA9-793A-448D-BF7C-BE1DE70BC21F}">
      <dgm:prSet/>
      <dgm:spPr/>
      <dgm:t>
        <a:bodyPr/>
        <a:lstStyle/>
        <a:p>
          <a:endParaRPr lang="en-IN"/>
        </a:p>
      </dgm:t>
    </dgm:pt>
    <dgm:pt modelId="{7C6C9042-8BEB-4459-A09E-4EF0F00E6826}" type="sibTrans" cxnId="{AB505FA9-793A-448D-BF7C-BE1DE70BC21F}">
      <dgm:prSet/>
      <dgm:spPr/>
      <dgm:t>
        <a:bodyPr/>
        <a:lstStyle/>
        <a:p>
          <a:endParaRPr lang="en-IN"/>
        </a:p>
      </dgm:t>
    </dgm:pt>
    <dgm:pt modelId="{9335A4C6-9F30-4DE5-9AAF-851F902FB021}">
      <dgm:prSet phldrT="[Text]" custT="1"/>
      <dgm:spPr>
        <a:noFill/>
        <a:ln>
          <a:noFill/>
        </a:ln>
      </dgm:spPr>
      <dgm:t>
        <a:bodyPr/>
        <a:lstStyle/>
        <a:p>
          <a:r>
            <a:rPr lang="en-IN" sz="2400" dirty="0" smtClean="0">
              <a:latin typeface="Segoe UI" panose="020B0502040204020203" pitchFamily="34" charset="0"/>
              <a:cs typeface="Segoe UI" panose="020B0502040204020203" pitchFamily="34" charset="0"/>
            </a:rPr>
            <a:t>Top-Hammer</a:t>
          </a:r>
          <a:endParaRPr lang="en-IN" sz="2400" dirty="0">
            <a:latin typeface="Segoe UI" panose="020B0502040204020203" pitchFamily="34" charset="0"/>
            <a:cs typeface="Segoe UI" panose="020B0502040204020203" pitchFamily="34" charset="0"/>
          </a:endParaRPr>
        </a:p>
      </dgm:t>
    </dgm:pt>
    <dgm:pt modelId="{B289D985-F2D5-4BAF-B894-8BEA90D4B41A}" type="parTrans" cxnId="{338471F8-0FD8-4248-979D-BA958FF32DAF}">
      <dgm:prSet/>
      <dgm:spPr/>
      <dgm:t>
        <a:bodyPr/>
        <a:lstStyle/>
        <a:p>
          <a:endParaRPr lang="en-IN"/>
        </a:p>
      </dgm:t>
    </dgm:pt>
    <dgm:pt modelId="{B6830BF6-1B10-4EB7-B0B1-7F7B03D3B84D}" type="sibTrans" cxnId="{338471F8-0FD8-4248-979D-BA958FF32DAF}">
      <dgm:prSet/>
      <dgm:spPr/>
      <dgm:t>
        <a:bodyPr/>
        <a:lstStyle/>
        <a:p>
          <a:endParaRPr lang="en-IN"/>
        </a:p>
      </dgm:t>
    </dgm:pt>
    <dgm:pt modelId="{9F9B4618-DFC2-4596-9F46-C667E9182D77}">
      <dgm:prSet phldrT="[Text]" custT="1"/>
      <dgm:spPr>
        <a:noFill/>
        <a:ln>
          <a:noFill/>
        </a:ln>
      </dgm:spPr>
      <dgm:t>
        <a:bodyPr/>
        <a:lstStyle/>
        <a:p>
          <a:r>
            <a:rPr lang="en-IN" sz="2400" dirty="0" smtClean="0">
              <a:latin typeface="Segoe UI" panose="020B0502040204020203" pitchFamily="34" charset="0"/>
              <a:cs typeface="Segoe UI" panose="020B0502040204020203" pitchFamily="34" charset="0"/>
            </a:rPr>
            <a:t>Down-the-hole</a:t>
          </a:r>
          <a:endParaRPr lang="en-IN" sz="2400" dirty="0">
            <a:latin typeface="Segoe UI" panose="020B0502040204020203" pitchFamily="34" charset="0"/>
            <a:cs typeface="Segoe UI" panose="020B0502040204020203" pitchFamily="34" charset="0"/>
          </a:endParaRPr>
        </a:p>
      </dgm:t>
    </dgm:pt>
    <dgm:pt modelId="{167FBD84-0AD1-4530-8D66-0A2FBB89E3E6}" type="parTrans" cxnId="{24A070F8-7D77-453F-942A-9F7AA269A131}">
      <dgm:prSet/>
      <dgm:spPr/>
      <dgm:t>
        <a:bodyPr/>
        <a:lstStyle/>
        <a:p>
          <a:endParaRPr lang="en-IN"/>
        </a:p>
      </dgm:t>
    </dgm:pt>
    <dgm:pt modelId="{87D27BF7-1759-45F6-A3C4-E5E247C2513A}" type="sibTrans" cxnId="{24A070F8-7D77-453F-942A-9F7AA269A131}">
      <dgm:prSet/>
      <dgm:spPr/>
      <dgm:t>
        <a:bodyPr/>
        <a:lstStyle/>
        <a:p>
          <a:endParaRPr lang="en-IN"/>
        </a:p>
      </dgm:t>
    </dgm:pt>
    <dgm:pt modelId="{71174192-BE82-4FA4-86F9-751645B5C20A}">
      <dgm:prSet phldrT="[Text]" custT="1"/>
      <dgm:spPr>
        <a:noFill/>
        <a:ln>
          <a:noFill/>
        </a:ln>
      </dgm:spPr>
      <dgm:t>
        <a:bodyPr/>
        <a:lstStyle/>
        <a:p>
          <a:r>
            <a:rPr lang="en-IN" sz="2400" dirty="0" smtClean="0">
              <a:latin typeface="Segoe UI" panose="020B0502040204020203" pitchFamily="34" charset="0"/>
              <a:cs typeface="Segoe UI" panose="020B0502040204020203" pitchFamily="34" charset="0"/>
            </a:rPr>
            <a:t>Rotary</a:t>
          </a:r>
          <a:endParaRPr lang="en-IN" sz="2400" dirty="0">
            <a:latin typeface="Segoe UI" panose="020B0502040204020203" pitchFamily="34" charset="0"/>
            <a:cs typeface="Segoe UI" panose="020B0502040204020203" pitchFamily="34" charset="0"/>
          </a:endParaRPr>
        </a:p>
      </dgm:t>
    </dgm:pt>
    <dgm:pt modelId="{1DA0F6AB-B5C7-4DE2-894C-D34F7C320EC2}" type="parTrans" cxnId="{7C1AB7E8-57BC-4D2A-9CF6-41510BDE8AB3}">
      <dgm:prSet/>
      <dgm:spPr/>
      <dgm:t>
        <a:bodyPr/>
        <a:lstStyle/>
        <a:p>
          <a:endParaRPr lang="en-IN"/>
        </a:p>
      </dgm:t>
    </dgm:pt>
    <dgm:pt modelId="{7D1C02D1-50BE-495D-84BB-D88074A39D12}" type="sibTrans" cxnId="{7C1AB7E8-57BC-4D2A-9CF6-41510BDE8AB3}">
      <dgm:prSet/>
      <dgm:spPr/>
      <dgm:t>
        <a:bodyPr/>
        <a:lstStyle/>
        <a:p>
          <a:endParaRPr lang="en-IN"/>
        </a:p>
      </dgm:t>
    </dgm:pt>
    <dgm:pt modelId="{E78B54AF-7358-4223-A139-C65E362F9A75}">
      <dgm:prSet phldrT="[Text]" custT="1"/>
      <dgm:spPr>
        <a:noFill/>
        <a:ln>
          <a:noFill/>
        </a:ln>
      </dgm:spPr>
      <dgm:t>
        <a:bodyPr/>
        <a:lstStyle/>
        <a:p>
          <a:r>
            <a:rPr lang="en-IN" sz="2400" dirty="0" smtClean="0">
              <a:latin typeface="Segoe UI" panose="020B0502040204020203" pitchFamily="34" charset="0"/>
              <a:cs typeface="Segoe UI" panose="020B0502040204020203" pitchFamily="34" charset="0"/>
            </a:rPr>
            <a:t>Crushing</a:t>
          </a:r>
          <a:endParaRPr lang="en-IN" sz="2400" dirty="0">
            <a:latin typeface="Segoe UI" panose="020B0502040204020203" pitchFamily="34" charset="0"/>
            <a:cs typeface="Segoe UI" panose="020B0502040204020203" pitchFamily="34" charset="0"/>
          </a:endParaRPr>
        </a:p>
      </dgm:t>
    </dgm:pt>
    <dgm:pt modelId="{7A899155-D005-4B5B-8755-D9B30626477E}" type="parTrans" cxnId="{134A300F-9641-4204-AEC9-8C9F2EA51975}">
      <dgm:prSet/>
      <dgm:spPr/>
      <dgm:t>
        <a:bodyPr/>
        <a:lstStyle/>
        <a:p>
          <a:endParaRPr lang="en-IN"/>
        </a:p>
      </dgm:t>
    </dgm:pt>
    <dgm:pt modelId="{B3DBF0E5-8FBF-41FE-BC01-FBE4B19AC28A}" type="sibTrans" cxnId="{134A300F-9641-4204-AEC9-8C9F2EA51975}">
      <dgm:prSet/>
      <dgm:spPr/>
      <dgm:t>
        <a:bodyPr/>
        <a:lstStyle/>
        <a:p>
          <a:endParaRPr lang="en-IN"/>
        </a:p>
      </dgm:t>
    </dgm:pt>
    <dgm:pt modelId="{14C93E36-D41D-419F-8C04-C68D40534364}">
      <dgm:prSet phldrT="[Text]" custT="1"/>
      <dgm:spPr>
        <a:noFill/>
        <a:ln>
          <a:noFill/>
        </a:ln>
      </dgm:spPr>
      <dgm:t>
        <a:bodyPr/>
        <a:lstStyle/>
        <a:p>
          <a:r>
            <a:rPr lang="en-IN" sz="2400" dirty="0" smtClean="0">
              <a:latin typeface="Segoe UI" panose="020B0502040204020203" pitchFamily="34" charset="0"/>
              <a:cs typeface="Segoe UI" panose="020B0502040204020203" pitchFamily="34" charset="0"/>
            </a:rPr>
            <a:t>Rock Drills</a:t>
          </a:r>
          <a:endParaRPr lang="en-IN" sz="2400" dirty="0">
            <a:latin typeface="Segoe UI" panose="020B0502040204020203" pitchFamily="34" charset="0"/>
            <a:cs typeface="Segoe UI" panose="020B0502040204020203" pitchFamily="34" charset="0"/>
          </a:endParaRPr>
        </a:p>
      </dgm:t>
    </dgm:pt>
    <dgm:pt modelId="{42ED7B70-27D1-4CCC-BA2F-32FF52CD567C}" type="sibTrans" cxnId="{CC24EFAE-EB4B-4F64-85FB-0D6A010923D7}">
      <dgm:prSet/>
      <dgm:spPr/>
      <dgm:t>
        <a:bodyPr/>
        <a:lstStyle/>
        <a:p>
          <a:endParaRPr lang="en-IN"/>
        </a:p>
      </dgm:t>
    </dgm:pt>
    <dgm:pt modelId="{0013BE6F-C1A5-4B07-8783-23DD1F913486}" type="parTrans" cxnId="{CC24EFAE-EB4B-4F64-85FB-0D6A010923D7}">
      <dgm:prSet/>
      <dgm:spPr/>
      <dgm:t>
        <a:bodyPr/>
        <a:lstStyle/>
        <a:p>
          <a:endParaRPr lang="en-IN"/>
        </a:p>
      </dgm:t>
    </dgm:pt>
    <dgm:pt modelId="{2824D8D2-6050-49F5-9F03-BA1E94B01B9B}">
      <dgm:prSet custT="1"/>
      <dgm:spPr>
        <a:noFill/>
        <a:ln>
          <a:noFill/>
        </a:ln>
      </dgm:spPr>
      <dgm:t>
        <a:bodyPr/>
        <a:lstStyle/>
        <a:p>
          <a:r>
            <a:rPr lang="en-IN" sz="2400" dirty="0" smtClean="0">
              <a:latin typeface="Segoe UI" panose="020B0502040204020203" pitchFamily="34" charset="0"/>
              <a:cs typeface="Segoe UI" panose="020B0502040204020203" pitchFamily="34" charset="0"/>
            </a:rPr>
            <a:t>Shearing</a:t>
          </a:r>
          <a:endParaRPr lang="en-IN" sz="2400" dirty="0">
            <a:latin typeface="Segoe UI" panose="020B0502040204020203" pitchFamily="34" charset="0"/>
            <a:cs typeface="Segoe UI" panose="020B0502040204020203" pitchFamily="34" charset="0"/>
          </a:endParaRPr>
        </a:p>
      </dgm:t>
    </dgm:pt>
    <dgm:pt modelId="{F0C4CFE2-BFF4-40C5-AE85-854B2A3F4F09}" type="parTrans" cxnId="{90159B81-59D3-450F-AC02-6A9D39FF9397}">
      <dgm:prSet/>
      <dgm:spPr/>
      <dgm:t>
        <a:bodyPr/>
        <a:lstStyle/>
        <a:p>
          <a:endParaRPr lang="en-IN"/>
        </a:p>
      </dgm:t>
    </dgm:pt>
    <dgm:pt modelId="{E38A64D6-9848-449E-8D04-089B78D46CA9}" type="sibTrans" cxnId="{90159B81-59D3-450F-AC02-6A9D39FF9397}">
      <dgm:prSet/>
      <dgm:spPr/>
      <dgm:t>
        <a:bodyPr/>
        <a:lstStyle/>
        <a:p>
          <a:endParaRPr lang="en-IN"/>
        </a:p>
      </dgm:t>
    </dgm:pt>
    <dgm:pt modelId="{7343018E-484F-4E60-9C2E-81B20F5DCD7B}" type="pres">
      <dgm:prSet presAssocID="{6D1EF872-454F-4320-A904-20EFB04058E2}" presName="hierChild1" presStyleCnt="0">
        <dgm:presLayoutVars>
          <dgm:chPref val="1"/>
          <dgm:dir/>
          <dgm:animOne val="branch"/>
          <dgm:animLvl val="lvl"/>
          <dgm:resizeHandles/>
        </dgm:presLayoutVars>
      </dgm:prSet>
      <dgm:spPr/>
      <dgm:t>
        <a:bodyPr/>
        <a:lstStyle/>
        <a:p>
          <a:endParaRPr lang="en-IN"/>
        </a:p>
      </dgm:t>
    </dgm:pt>
    <dgm:pt modelId="{B8A885C2-13C9-47DD-BC5C-30EDAB4ECA62}" type="pres">
      <dgm:prSet presAssocID="{14C93E36-D41D-419F-8C04-C68D40534364}" presName="hierRoot1" presStyleCnt="0"/>
      <dgm:spPr/>
    </dgm:pt>
    <dgm:pt modelId="{464ACBD1-F529-490B-80C8-496028FE90DD}" type="pres">
      <dgm:prSet presAssocID="{14C93E36-D41D-419F-8C04-C68D40534364}" presName="composite" presStyleCnt="0"/>
      <dgm:spPr/>
    </dgm:pt>
    <dgm:pt modelId="{ECDF3AA2-02D7-4E51-8CC0-41FB933E6E29}" type="pres">
      <dgm:prSet presAssocID="{14C93E36-D41D-419F-8C04-C68D40534364}" presName="background" presStyleLbl="node0" presStyleIdx="0" presStyleCnt="1"/>
      <dgm:spPr>
        <a:noFill/>
        <a:ln>
          <a:noFill/>
        </a:ln>
      </dgm:spPr>
    </dgm:pt>
    <dgm:pt modelId="{1B273832-AD2F-40EB-8D33-ABE370F39560}" type="pres">
      <dgm:prSet presAssocID="{14C93E36-D41D-419F-8C04-C68D40534364}" presName="text" presStyleLbl="fgAcc0" presStyleIdx="0" presStyleCnt="1" custScaleX="91021" custScaleY="74093">
        <dgm:presLayoutVars>
          <dgm:chPref val="3"/>
        </dgm:presLayoutVars>
      </dgm:prSet>
      <dgm:spPr/>
      <dgm:t>
        <a:bodyPr/>
        <a:lstStyle/>
        <a:p>
          <a:endParaRPr lang="en-IN"/>
        </a:p>
      </dgm:t>
    </dgm:pt>
    <dgm:pt modelId="{A64F351F-E546-481A-8C88-1CB1C843FFFB}" type="pres">
      <dgm:prSet presAssocID="{14C93E36-D41D-419F-8C04-C68D40534364}" presName="hierChild2" presStyleCnt="0"/>
      <dgm:spPr/>
    </dgm:pt>
    <dgm:pt modelId="{547FAC47-6E1B-4BE5-A283-32DA24606639}" type="pres">
      <dgm:prSet presAssocID="{894174AF-D78B-4E21-9E28-C48411618B87}" presName="Name10" presStyleLbl="parChTrans1D2" presStyleIdx="0" presStyleCnt="2"/>
      <dgm:spPr/>
      <dgm:t>
        <a:bodyPr/>
        <a:lstStyle/>
        <a:p>
          <a:endParaRPr lang="en-IN"/>
        </a:p>
      </dgm:t>
    </dgm:pt>
    <dgm:pt modelId="{C45BFDC5-5CE2-4DFF-A15F-B598DA8F601B}" type="pres">
      <dgm:prSet presAssocID="{A83E0351-869A-4E27-85EE-87E518A4AEC3}" presName="hierRoot2" presStyleCnt="0"/>
      <dgm:spPr/>
    </dgm:pt>
    <dgm:pt modelId="{D10B2431-51C1-4F3E-BF55-62F588A5A13D}" type="pres">
      <dgm:prSet presAssocID="{A83E0351-869A-4E27-85EE-87E518A4AEC3}" presName="composite2" presStyleCnt="0"/>
      <dgm:spPr/>
    </dgm:pt>
    <dgm:pt modelId="{E3F8FF85-DD70-469C-9EDA-3E50889625E7}" type="pres">
      <dgm:prSet presAssocID="{A83E0351-869A-4E27-85EE-87E518A4AEC3}" presName="background2" presStyleLbl="node2" presStyleIdx="0" presStyleCnt="2"/>
      <dgm:spPr>
        <a:noFill/>
        <a:ln>
          <a:noFill/>
        </a:ln>
      </dgm:spPr>
    </dgm:pt>
    <dgm:pt modelId="{D74A4A2B-5296-4DE4-B1EF-D2AD45FC042A}" type="pres">
      <dgm:prSet presAssocID="{A83E0351-869A-4E27-85EE-87E518A4AEC3}" presName="text2" presStyleLbl="fgAcc2" presStyleIdx="0" presStyleCnt="2" custScaleX="128168" custScaleY="54128">
        <dgm:presLayoutVars>
          <dgm:chPref val="3"/>
        </dgm:presLayoutVars>
      </dgm:prSet>
      <dgm:spPr/>
      <dgm:t>
        <a:bodyPr/>
        <a:lstStyle/>
        <a:p>
          <a:endParaRPr lang="en-IN"/>
        </a:p>
      </dgm:t>
    </dgm:pt>
    <dgm:pt modelId="{0E80493E-5DFD-4626-8A19-AD5CA0648668}" type="pres">
      <dgm:prSet presAssocID="{A83E0351-869A-4E27-85EE-87E518A4AEC3}" presName="hierChild3" presStyleCnt="0"/>
      <dgm:spPr/>
    </dgm:pt>
    <dgm:pt modelId="{6EAC4DDB-5540-46CB-9D93-D2558B68B217}" type="pres">
      <dgm:prSet presAssocID="{B289D985-F2D5-4BAF-B894-8BEA90D4B41A}" presName="Name17" presStyleLbl="parChTrans1D3" presStyleIdx="0" presStyleCnt="4"/>
      <dgm:spPr/>
      <dgm:t>
        <a:bodyPr/>
        <a:lstStyle/>
        <a:p>
          <a:endParaRPr lang="en-IN"/>
        </a:p>
      </dgm:t>
    </dgm:pt>
    <dgm:pt modelId="{67FD97DF-A15F-469B-B335-B114AA20B662}" type="pres">
      <dgm:prSet presAssocID="{9335A4C6-9F30-4DE5-9AAF-851F902FB021}" presName="hierRoot3" presStyleCnt="0"/>
      <dgm:spPr/>
    </dgm:pt>
    <dgm:pt modelId="{65D4BA1C-1EED-477B-AA21-145BC5443AAB}" type="pres">
      <dgm:prSet presAssocID="{9335A4C6-9F30-4DE5-9AAF-851F902FB021}" presName="composite3" presStyleCnt="0"/>
      <dgm:spPr/>
    </dgm:pt>
    <dgm:pt modelId="{6E023881-C9C4-49C0-8E8A-F200D7740961}" type="pres">
      <dgm:prSet presAssocID="{9335A4C6-9F30-4DE5-9AAF-851F902FB021}" presName="background3" presStyleLbl="node3" presStyleIdx="0" presStyleCnt="4"/>
      <dgm:spPr>
        <a:noFill/>
        <a:ln>
          <a:noFill/>
        </a:ln>
      </dgm:spPr>
    </dgm:pt>
    <dgm:pt modelId="{8DCB5995-6796-4A72-A8BA-0CE88C7C13C1}" type="pres">
      <dgm:prSet presAssocID="{9335A4C6-9F30-4DE5-9AAF-851F902FB021}" presName="text3" presStyleLbl="fgAcc3" presStyleIdx="0" presStyleCnt="4">
        <dgm:presLayoutVars>
          <dgm:chPref val="3"/>
        </dgm:presLayoutVars>
      </dgm:prSet>
      <dgm:spPr/>
      <dgm:t>
        <a:bodyPr/>
        <a:lstStyle/>
        <a:p>
          <a:endParaRPr lang="en-IN"/>
        </a:p>
      </dgm:t>
    </dgm:pt>
    <dgm:pt modelId="{2536CCCB-EC57-40DE-B378-2450CD9F75B1}" type="pres">
      <dgm:prSet presAssocID="{9335A4C6-9F30-4DE5-9AAF-851F902FB021}" presName="hierChild4" presStyleCnt="0"/>
      <dgm:spPr/>
    </dgm:pt>
    <dgm:pt modelId="{6754E722-DEED-493D-8AFB-359FE2B13C22}" type="pres">
      <dgm:prSet presAssocID="{167FBD84-0AD1-4530-8D66-0A2FBB89E3E6}" presName="Name17" presStyleLbl="parChTrans1D3" presStyleIdx="1" presStyleCnt="4"/>
      <dgm:spPr/>
      <dgm:t>
        <a:bodyPr/>
        <a:lstStyle/>
        <a:p>
          <a:endParaRPr lang="en-IN"/>
        </a:p>
      </dgm:t>
    </dgm:pt>
    <dgm:pt modelId="{A04A1C90-6687-488A-9C55-96A7CD2BB2C7}" type="pres">
      <dgm:prSet presAssocID="{9F9B4618-DFC2-4596-9F46-C667E9182D77}" presName="hierRoot3" presStyleCnt="0"/>
      <dgm:spPr/>
    </dgm:pt>
    <dgm:pt modelId="{2AE2D1A2-322A-4E27-8AC8-1CAC436CEE7C}" type="pres">
      <dgm:prSet presAssocID="{9F9B4618-DFC2-4596-9F46-C667E9182D77}" presName="composite3" presStyleCnt="0"/>
      <dgm:spPr/>
    </dgm:pt>
    <dgm:pt modelId="{DBA49980-C8D6-410D-A273-57D9E0398B39}" type="pres">
      <dgm:prSet presAssocID="{9F9B4618-DFC2-4596-9F46-C667E9182D77}" presName="background3" presStyleLbl="node3" presStyleIdx="1" presStyleCnt="4"/>
      <dgm:spPr>
        <a:noFill/>
        <a:ln>
          <a:noFill/>
        </a:ln>
      </dgm:spPr>
    </dgm:pt>
    <dgm:pt modelId="{27804C61-74BF-4743-884C-2BCDC78D9FBA}" type="pres">
      <dgm:prSet presAssocID="{9F9B4618-DFC2-4596-9F46-C667E9182D77}" presName="text3" presStyleLbl="fgAcc3" presStyleIdx="1" presStyleCnt="4">
        <dgm:presLayoutVars>
          <dgm:chPref val="3"/>
        </dgm:presLayoutVars>
      </dgm:prSet>
      <dgm:spPr/>
      <dgm:t>
        <a:bodyPr/>
        <a:lstStyle/>
        <a:p>
          <a:endParaRPr lang="en-IN"/>
        </a:p>
      </dgm:t>
    </dgm:pt>
    <dgm:pt modelId="{FA311990-367B-4DAA-8C92-97544FF3EECF}" type="pres">
      <dgm:prSet presAssocID="{9F9B4618-DFC2-4596-9F46-C667E9182D77}" presName="hierChild4" presStyleCnt="0"/>
      <dgm:spPr/>
    </dgm:pt>
    <dgm:pt modelId="{D2DB5E06-9244-4B2B-B5C1-600CA457C355}" type="pres">
      <dgm:prSet presAssocID="{1DA0F6AB-B5C7-4DE2-894C-D34F7C320EC2}" presName="Name10" presStyleLbl="parChTrans1D2" presStyleIdx="1" presStyleCnt="2"/>
      <dgm:spPr/>
      <dgm:t>
        <a:bodyPr/>
        <a:lstStyle/>
        <a:p>
          <a:endParaRPr lang="en-IN"/>
        </a:p>
      </dgm:t>
    </dgm:pt>
    <dgm:pt modelId="{CC88F5A7-68A8-4FEA-B927-5024B744D7DE}" type="pres">
      <dgm:prSet presAssocID="{71174192-BE82-4FA4-86F9-751645B5C20A}" presName="hierRoot2" presStyleCnt="0"/>
      <dgm:spPr/>
    </dgm:pt>
    <dgm:pt modelId="{A6888604-323E-4101-9081-21F423C23A85}" type="pres">
      <dgm:prSet presAssocID="{71174192-BE82-4FA4-86F9-751645B5C20A}" presName="composite2" presStyleCnt="0"/>
      <dgm:spPr/>
    </dgm:pt>
    <dgm:pt modelId="{054A4C06-9CA7-496E-A7C0-1F498F7A3894}" type="pres">
      <dgm:prSet presAssocID="{71174192-BE82-4FA4-86F9-751645B5C20A}" presName="background2" presStyleLbl="node2" presStyleIdx="1" presStyleCnt="2"/>
      <dgm:spPr>
        <a:noFill/>
        <a:ln>
          <a:noFill/>
        </a:ln>
      </dgm:spPr>
    </dgm:pt>
    <dgm:pt modelId="{A8E103DA-DBDE-4F1E-A2D8-F3239F564315}" type="pres">
      <dgm:prSet presAssocID="{71174192-BE82-4FA4-86F9-751645B5C20A}" presName="text2" presStyleLbl="fgAcc2" presStyleIdx="1" presStyleCnt="2" custScaleY="64329">
        <dgm:presLayoutVars>
          <dgm:chPref val="3"/>
        </dgm:presLayoutVars>
      </dgm:prSet>
      <dgm:spPr/>
      <dgm:t>
        <a:bodyPr/>
        <a:lstStyle/>
        <a:p>
          <a:endParaRPr lang="en-IN"/>
        </a:p>
      </dgm:t>
    </dgm:pt>
    <dgm:pt modelId="{B49C0DE7-6BA8-4F51-9FD7-4B06C750953E}" type="pres">
      <dgm:prSet presAssocID="{71174192-BE82-4FA4-86F9-751645B5C20A}" presName="hierChild3" presStyleCnt="0"/>
      <dgm:spPr/>
    </dgm:pt>
    <dgm:pt modelId="{6F09A3B1-8A9D-440B-9BDA-0E7030AF145E}" type="pres">
      <dgm:prSet presAssocID="{7A899155-D005-4B5B-8755-D9B30626477E}" presName="Name17" presStyleLbl="parChTrans1D3" presStyleIdx="2" presStyleCnt="4"/>
      <dgm:spPr/>
      <dgm:t>
        <a:bodyPr/>
        <a:lstStyle/>
        <a:p>
          <a:endParaRPr lang="en-IN"/>
        </a:p>
      </dgm:t>
    </dgm:pt>
    <dgm:pt modelId="{63A0E70C-AF6C-4B20-BAA4-1B0029D7BF98}" type="pres">
      <dgm:prSet presAssocID="{E78B54AF-7358-4223-A139-C65E362F9A75}" presName="hierRoot3" presStyleCnt="0"/>
      <dgm:spPr/>
    </dgm:pt>
    <dgm:pt modelId="{D82007DC-15CD-4E0B-ABA4-998EB7EE8C97}" type="pres">
      <dgm:prSet presAssocID="{E78B54AF-7358-4223-A139-C65E362F9A75}" presName="composite3" presStyleCnt="0"/>
      <dgm:spPr/>
    </dgm:pt>
    <dgm:pt modelId="{04117FC4-30CC-4F6E-86AB-58D8468824E0}" type="pres">
      <dgm:prSet presAssocID="{E78B54AF-7358-4223-A139-C65E362F9A75}" presName="background3" presStyleLbl="node3" presStyleIdx="2" presStyleCnt="4"/>
      <dgm:spPr>
        <a:noFill/>
        <a:ln>
          <a:noFill/>
        </a:ln>
      </dgm:spPr>
    </dgm:pt>
    <dgm:pt modelId="{6BEC9B55-B371-4267-AF32-27DDE124E51A}" type="pres">
      <dgm:prSet presAssocID="{E78B54AF-7358-4223-A139-C65E362F9A75}" presName="text3" presStyleLbl="fgAcc3" presStyleIdx="2" presStyleCnt="4">
        <dgm:presLayoutVars>
          <dgm:chPref val="3"/>
        </dgm:presLayoutVars>
      </dgm:prSet>
      <dgm:spPr/>
      <dgm:t>
        <a:bodyPr/>
        <a:lstStyle/>
        <a:p>
          <a:endParaRPr lang="en-IN"/>
        </a:p>
      </dgm:t>
    </dgm:pt>
    <dgm:pt modelId="{3FA3F52F-8CBB-41D1-95B1-8F33232B68A3}" type="pres">
      <dgm:prSet presAssocID="{E78B54AF-7358-4223-A139-C65E362F9A75}" presName="hierChild4" presStyleCnt="0"/>
      <dgm:spPr/>
    </dgm:pt>
    <dgm:pt modelId="{2A158E4F-FD6F-426D-8150-8C0478F853B2}" type="pres">
      <dgm:prSet presAssocID="{F0C4CFE2-BFF4-40C5-AE85-854B2A3F4F09}" presName="Name17" presStyleLbl="parChTrans1D3" presStyleIdx="3" presStyleCnt="4"/>
      <dgm:spPr/>
      <dgm:t>
        <a:bodyPr/>
        <a:lstStyle/>
        <a:p>
          <a:endParaRPr lang="en-IN"/>
        </a:p>
      </dgm:t>
    </dgm:pt>
    <dgm:pt modelId="{845C0203-3363-432E-A070-21C1875D9F21}" type="pres">
      <dgm:prSet presAssocID="{2824D8D2-6050-49F5-9F03-BA1E94B01B9B}" presName="hierRoot3" presStyleCnt="0"/>
      <dgm:spPr/>
    </dgm:pt>
    <dgm:pt modelId="{A0F4BB46-D323-4B2F-810B-0D8C704F17CC}" type="pres">
      <dgm:prSet presAssocID="{2824D8D2-6050-49F5-9F03-BA1E94B01B9B}" presName="composite3" presStyleCnt="0"/>
      <dgm:spPr/>
    </dgm:pt>
    <dgm:pt modelId="{7A937282-22FC-4EBC-A965-228AAD89B295}" type="pres">
      <dgm:prSet presAssocID="{2824D8D2-6050-49F5-9F03-BA1E94B01B9B}" presName="background3" presStyleLbl="node3" presStyleIdx="3" presStyleCnt="4"/>
      <dgm:spPr>
        <a:noFill/>
        <a:ln>
          <a:noFill/>
        </a:ln>
      </dgm:spPr>
    </dgm:pt>
    <dgm:pt modelId="{CBFCA765-72A4-4735-890E-DFF1EF21DCBF}" type="pres">
      <dgm:prSet presAssocID="{2824D8D2-6050-49F5-9F03-BA1E94B01B9B}" presName="text3" presStyleLbl="fgAcc3" presStyleIdx="3" presStyleCnt="4">
        <dgm:presLayoutVars>
          <dgm:chPref val="3"/>
        </dgm:presLayoutVars>
      </dgm:prSet>
      <dgm:spPr/>
      <dgm:t>
        <a:bodyPr/>
        <a:lstStyle/>
        <a:p>
          <a:endParaRPr lang="en-IN"/>
        </a:p>
      </dgm:t>
    </dgm:pt>
    <dgm:pt modelId="{3DA89132-92E7-4F35-89C6-ED114D686E2D}" type="pres">
      <dgm:prSet presAssocID="{2824D8D2-6050-49F5-9F03-BA1E94B01B9B}" presName="hierChild4" presStyleCnt="0"/>
      <dgm:spPr/>
    </dgm:pt>
  </dgm:ptLst>
  <dgm:cxnLst>
    <dgm:cxn modelId="{703326ED-5C79-4765-A9FF-58E400F94222}" type="presOf" srcId="{894174AF-D78B-4E21-9E28-C48411618B87}" destId="{547FAC47-6E1B-4BE5-A283-32DA24606639}" srcOrd="0" destOrd="0" presId="urn:microsoft.com/office/officeart/2005/8/layout/hierarchy1"/>
    <dgm:cxn modelId="{338471F8-0FD8-4248-979D-BA958FF32DAF}" srcId="{A83E0351-869A-4E27-85EE-87E518A4AEC3}" destId="{9335A4C6-9F30-4DE5-9AAF-851F902FB021}" srcOrd="0" destOrd="0" parTransId="{B289D985-F2D5-4BAF-B894-8BEA90D4B41A}" sibTransId="{B6830BF6-1B10-4EB7-B0B1-7F7B03D3B84D}"/>
    <dgm:cxn modelId="{90159B81-59D3-450F-AC02-6A9D39FF9397}" srcId="{71174192-BE82-4FA4-86F9-751645B5C20A}" destId="{2824D8D2-6050-49F5-9F03-BA1E94B01B9B}" srcOrd="1" destOrd="0" parTransId="{F0C4CFE2-BFF4-40C5-AE85-854B2A3F4F09}" sibTransId="{E38A64D6-9848-449E-8D04-089B78D46CA9}"/>
    <dgm:cxn modelId="{9C31D695-15D0-4A7D-8ED3-D9E603EAC7AC}" type="presOf" srcId="{E78B54AF-7358-4223-A139-C65E362F9A75}" destId="{6BEC9B55-B371-4267-AF32-27DDE124E51A}" srcOrd="0" destOrd="0" presId="urn:microsoft.com/office/officeart/2005/8/layout/hierarchy1"/>
    <dgm:cxn modelId="{CC24EFAE-EB4B-4F64-85FB-0D6A010923D7}" srcId="{6D1EF872-454F-4320-A904-20EFB04058E2}" destId="{14C93E36-D41D-419F-8C04-C68D40534364}" srcOrd="0" destOrd="0" parTransId="{0013BE6F-C1A5-4B07-8783-23DD1F913486}" sibTransId="{42ED7B70-27D1-4CCC-BA2F-32FF52CD567C}"/>
    <dgm:cxn modelId="{B16726AC-8C67-49E3-9354-3FE59CDB92B4}" type="presOf" srcId="{7A899155-D005-4B5B-8755-D9B30626477E}" destId="{6F09A3B1-8A9D-440B-9BDA-0E7030AF145E}" srcOrd="0" destOrd="0" presId="urn:microsoft.com/office/officeart/2005/8/layout/hierarchy1"/>
    <dgm:cxn modelId="{696CA2D0-7AD1-4D4F-ACCA-E97F806EFE15}" type="presOf" srcId="{9F9B4618-DFC2-4596-9F46-C667E9182D77}" destId="{27804C61-74BF-4743-884C-2BCDC78D9FBA}" srcOrd="0" destOrd="0" presId="urn:microsoft.com/office/officeart/2005/8/layout/hierarchy1"/>
    <dgm:cxn modelId="{FF50BC84-46CC-4ECB-BDCD-BED96DE0862B}" type="presOf" srcId="{6D1EF872-454F-4320-A904-20EFB04058E2}" destId="{7343018E-484F-4E60-9C2E-81B20F5DCD7B}" srcOrd="0" destOrd="0" presId="urn:microsoft.com/office/officeart/2005/8/layout/hierarchy1"/>
    <dgm:cxn modelId="{7C9D7A2E-35EA-4EEA-AFF4-8E694BF78F13}" type="presOf" srcId="{2824D8D2-6050-49F5-9F03-BA1E94B01B9B}" destId="{CBFCA765-72A4-4735-890E-DFF1EF21DCBF}" srcOrd="0" destOrd="0" presId="urn:microsoft.com/office/officeart/2005/8/layout/hierarchy1"/>
    <dgm:cxn modelId="{7C1AB7E8-57BC-4D2A-9CF6-41510BDE8AB3}" srcId="{14C93E36-D41D-419F-8C04-C68D40534364}" destId="{71174192-BE82-4FA4-86F9-751645B5C20A}" srcOrd="1" destOrd="0" parTransId="{1DA0F6AB-B5C7-4DE2-894C-D34F7C320EC2}" sibTransId="{7D1C02D1-50BE-495D-84BB-D88074A39D12}"/>
    <dgm:cxn modelId="{24A070F8-7D77-453F-942A-9F7AA269A131}" srcId="{A83E0351-869A-4E27-85EE-87E518A4AEC3}" destId="{9F9B4618-DFC2-4596-9F46-C667E9182D77}" srcOrd="1" destOrd="0" parTransId="{167FBD84-0AD1-4530-8D66-0A2FBB89E3E6}" sibTransId="{87D27BF7-1759-45F6-A3C4-E5E247C2513A}"/>
    <dgm:cxn modelId="{9AE7112E-49CF-466A-8704-5B28DFD5275F}" type="presOf" srcId="{71174192-BE82-4FA4-86F9-751645B5C20A}" destId="{A8E103DA-DBDE-4F1E-A2D8-F3239F564315}" srcOrd="0" destOrd="0" presId="urn:microsoft.com/office/officeart/2005/8/layout/hierarchy1"/>
    <dgm:cxn modelId="{5C486A53-AEAB-4C60-95B7-92F70EB13E46}" type="presOf" srcId="{9335A4C6-9F30-4DE5-9AAF-851F902FB021}" destId="{8DCB5995-6796-4A72-A8BA-0CE88C7C13C1}" srcOrd="0" destOrd="0" presId="urn:microsoft.com/office/officeart/2005/8/layout/hierarchy1"/>
    <dgm:cxn modelId="{9AA431EB-182E-48D2-A532-AF14E0C3FBBE}" type="presOf" srcId="{14C93E36-D41D-419F-8C04-C68D40534364}" destId="{1B273832-AD2F-40EB-8D33-ABE370F39560}" srcOrd="0" destOrd="0" presId="urn:microsoft.com/office/officeart/2005/8/layout/hierarchy1"/>
    <dgm:cxn modelId="{E89CFF55-EF5F-490D-BB48-29749CFE39AA}" type="presOf" srcId="{167FBD84-0AD1-4530-8D66-0A2FBB89E3E6}" destId="{6754E722-DEED-493D-8AFB-359FE2B13C22}" srcOrd="0" destOrd="0" presId="urn:microsoft.com/office/officeart/2005/8/layout/hierarchy1"/>
    <dgm:cxn modelId="{582F39AA-3776-495A-8B04-28758162C650}" type="presOf" srcId="{A83E0351-869A-4E27-85EE-87E518A4AEC3}" destId="{D74A4A2B-5296-4DE4-B1EF-D2AD45FC042A}" srcOrd="0" destOrd="0" presId="urn:microsoft.com/office/officeart/2005/8/layout/hierarchy1"/>
    <dgm:cxn modelId="{2EDED1A4-8B07-4A0C-B6B0-FF5C5D4FAD05}" type="presOf" srcId="{1DA0F6AB-B5C7-4DE2-894C-D34F7C320EC2}" destId="{D2DB5E06-9244-4B2B-B5C1-600CA457C355}" srcOrd="0" destOrd="0" presId="urn:microsoft.com/office/officeart/2005/8/layout/hierarchy1"/>
    <dgm:cxn modelId="{134A300F-9641-4204-AEC9-8C9F2EA51975}" srcId="{71174192-BE82-4FA4-86F9-751645B5C20A}" destId="{E78B54AF-7358-4223-A139-C65E362F9A75}" srcOrd="0" destOrd="0" parTransId="{7A899155-D005-4B5B-8755-D9B30626477E}" sibTransId="{B3DBF0E5-8FBF-41FE-BC01-FBE4B19AC28A}"/>
    <dgm:cxn modelId="{B1E0A544-814E-43E8-905A-80D06691E4F6}" type="presOf" srcId="{B289D985-F2D5-4BAF-B894-8BEA90D4B41A}" destId="{6EAC4DDB-5540-46CB-9D93-D2558B68B217}" srcOrd="0" destOrd="0" presId="urn:microsoft.com/office/officeart/2005/8/layout/hierarchy1"/>
    <dgm:cxn modelId="{DAD58CDC-204B-4B45-B35A-B7EFC63C36FF}" type="presOf" srcId="{F0C4CFE2-BFF4-40C5-AE85-854B2A3F4F09}" destId="{2A158E4F-FD6F-426D-8150-8C0478F853B2}" srcOrd="0" destOrd="0" presId="urn:microsoft.com/office/officeart/2005/8/layout/hierarchy1"/>
    <dgm:cxn modelId="{AB505FA9-793A-448D-BF7C-BE1DE70BC21F}" srcId="{14C93E36-D41D-419F-8C04-C68D40534364}" destId="{A83E0351-869A-4E27-85EE-87E518A4AEC3}" srcOrd="0" destOrd="0" parTransId="{894174AF-D78B-4E21-9E28-C48411618B87}" sibTransId="{7C6C9042-8BEB-4459-A09E-4EF0F00E6826}"/>
    <dgm:cxn modelId="{096C827B-1A88-4A0C-AEF8-CC751794E56F}" type="presParOf" srcId="{7343018E-484F-4E60-9C2E-81B20F5DCD7B}" destId="{B8A885C2-13C9-47DD-BC5C-30EDAB4ECA62}" srcOrd="0" destOrd="0" presId="urn:microsoft.com/office/officeart/2005/8/layout/hierarchy1"/>
    <dgm:cxn modelId="{96DEF685-1EDB-4543-A60A-645B6E287E85}" type="presParOf" srcId="{B8A885C2-13C9-47DD-BC5C-30EDAB4ECA62}" destId="{464ACBD1-F529-490B-80C8-496028FE90DD}" srcOrd="0" destOrd="0" presId="urn:microsoft.com/office/officeart/2005/8/layout/hierarchy1"/>
    <dgm:cxn modelId="{75531C97-FDD8-4F34-A58F-72E1E7787890}" type="presParOf" srcId="{464ACBD1-F529-490B-80C8-496028FE90DD}" destId="{ECDF3AA2-02D7-4E51-8CC0-41FB933E6E29}" srcOrd="0" destOrd="0" presId="urn:microsoft.com/office/officeart/2005/8/layout/hierarchy1"/>
    <dgm:cxn modelId="{A4A0F3CC-8A45-4436-8172-6DFECF6F9310}" type="presParOf" srcId="{464ACBD1-F529-490B-80C8-496028FE90DD}" destId="{1B273832-AD2F-40EB-8D33-ABE370F39560}" srcOrd="1" destOrd="0" presId="urn:microsoft.com/office/officeart/2005/8/layout/hierarchy1"/>
    <dgm:cxn modelId="{3951F0AB-9C72-42C2-8769-DA71348E6850}" type="presParOf" srcId="{B8A885C2-13C9-47DD-BC5C-30EDAB4ECA62}" destId="{A64F351F-E546-481A-8C88-1CB1C843FFFB}" srcOrd="1" destOrd="0" presId="urn:microsoft.com/office/officeart/2005/8/layout/hierarchy1"/>
    <dgm:cxn modelId="{A9E65DFA-7206-4736-B5E2-8C3204425AAD}" type="presParOf" srcId="{A64F351F-E546-481A-8C88-1CB1C843FFFB}" destId="{547FAC47-6E1B-4BE5-A283-32DA24606639}" srcOrd="0" destOrd="0" presId="urn:microsoft.com/office/officeart/2005/8/layout/hierarchy1"/>
    <dgm:cxn modelId="{DD06EFC4-6B6B-421C-B596-E0C710B51868}" type="presParOf" srcId="{A64F351F-E546-481A-8C88-1CB1C843FFFB}" destId="{C45BFDC5-5CE2-4DFF-A15F-B598DA8F601B}" srcOrd="1" destOrd="0" presId="urn:microsoft.com/office/officeart/2005/8/layout/hierarchy1"/>
    <dgm:cxn modelId="{3C7E4146-13B2-471D-AED9-BD52DF093375}" type="presParOf" srcId="{C45BFDC5-5CE2-4DFF-A15F-B598DA8F601B}" destId="{D10B2431-51C1-4F3E-BF55-62F588A5A13D}" srcOrd="0" destOrd="0" presId="urn:microsoft.com/office/officeart/2005/8/layout/hierarchy1"/>
    <dgm:cxn modelId="{67A191CF-249F-4DC2-9309-04A77C00645A}" type="presParOf" srcId="{D10B2431-51C1-4F3E-BF55-62F588A5A13D}" destId="{E3F8FF85-DD70-469C-9EDA-3E50889625E7}" srcOrd="0" destOrd="0" presId="urn:microsoft.com/office/officeart/2005/8/layout/hierarchy1"/>
    <dgm:cxn modelId="{CA5EE959-5B16-4039-B765-BC78C2E1BF26}" type="presParOf" srcId="{D10B2431-51C1-4F3E-BF55-62F588A5A13D}" destId="{D74A4A2B-5296-4DE4-B1EF-D2AD45FC042A}" srcOrd="1" destOrd="0" presId="urn:microsoft.com/office/officeart/2005/8/layout/hierarchy1"/>
    <dgm:cxn modelId="{B495CBDE-F489-4D4E-A289-25579D1AE1C6}" type="presParOf" srcId="{C45BFDC5-5CE2-4DFF-A15F-B598DA8F601B}" destId="{0E80493E-5DFD-4626-8A19-AD5CA0648668}" srcOrd="1" destOrd="0" presId="urn:microsoft.com/office/officeart/2005/8/layout/hierarchy1"/>
    <dgm:cxn modelId="{0E21653C-3B64-4036-AA1E-E238B9D4C3BC}" type="presParOf" srcId="{0E80493E-5DFD-4626-8A19-AD5CA0648668}" destId="{6EAC4DDB-5540-46CB-9D93-D2558B68B217}" srcOrd="0" destOrd="0" presId="urn:microsoft.com/office/officeart/2005/8/layout/hierarchy1"/>
    <dgm:cxn modelId="{50527C39-D239-436E-B4F3-FA6064CF7551}" type="presParOf" srcId="{0E80493E-5DFD-4626-8A19-AD5CA0648668}" destId="{67FD97DF-A15F-469B-B335-B114AA20B662}" srcOrd="1" destOrd="0" presId="urn:microsoft.com/office/officeart/2005/8/layout/hierarchy1"/>
    <dgm:cxn modelId="{97824D08-9AD5-4EFF-B088-355A211BA60B}" type="presParOf" srcId="{67FD97DF-A15F-469B-B335-B114AA20B662}" destId="{65D4BA1C-1EED-477B-AA21-145BC5443AAB}" srcOrd="0" destOrd="0" presId="urn:microsoft.com/office/officeart/2005/8/layout/hierarchy1"/>
    <dgm:cxn modelId="{13CE1303-EC7E-40D9-81FA-B92C6C1FFA48}" type="presParOf" srcId="{65D4BA1C-1EED-477B-AA21-145BC5443AAB}" destId="{6E023881-C9C4-49C0-8E8A-F200D7740961}" srcOrd="0" destOrd="0" presId="urn:microsoft.com/office/officeart/2005/8/layout/hierarchy1"/>
    <dgm:cxn modelId="{B91C5932-155F-4D0C-AA0B-3F627C147C88}" type="presParOf" srcId="{65D4BA1C-1EED-477B-AA21-145BC5443AAB}" destId="{8DCB5995-6796-4A72-A8BA-0CE88C7C13C1}" srcOrd="1" destOrd="0" presId="urn:microsoft.com/office/officeart/2005/8/layout/hierarchy1"/>
    <dgm:cxn modelId="{B7AAB131-60C8-4AE4-B2FC-73992BE62621}" type="presParOf" srcId="{67FD97DF-A15F-469B-B335-B114AA20B662}" destId="{2536CCCB-EC57-40DE-B378-2450CD9F75B1}" srcOrd="1" destOrd="0" presId="urn:microsoft.com/office/officeart/2005/8/layout/hierarchy1"/>
    <dgm:cxn modelId="{9B93CCC9-1603-4F41-8FC8-3557498D9B6C}" type="presParOf" srcId="{0E80493E-5DFD-4626-8A19-AD5CA0648668}" destId="{6754E722-DEED-493D-8AFB-359FE2B13C22}" srcOrd="2" destOrd="0" presId="urn:microsoft.com/office/officeart/2005/8/layout/hierarchy1"/>
    <dgm:cxn modelId="{200F3C06-9044-4B93-9BDC-003CE2939348}" type="presParOf" srcId="{0E80493E-5DFD-4626-8A19-AD5CA0648668}" destId="{A04A1C90-6687-488A-9C55-96A7CD2BB2C7}" srcOrd="3" destOrd="0" presId="urn:microsoft.com/office/officeart/2005/8/layout/hierarchy1"/>
    <dgm:cxn modelId="{DEBD304F-5684-4D6F-B3AE-8DCE31F7B6DD}" type="presParOf" srcId="{A04A1C90-6687-488A-9C55-96A7CD2BB2C7}" destId="{2AE2D1A2-322A-4E27-8AC8-1CAC436CEE7C}" srcOrd="0" destOrd="0" presId="urn:microsoft.com/office/officeart/2005/8/layout/hierarchy1"/>
    <dgm:cxn modelId="{35858635-0212-4059-9AA5-84E1C474A1BB}" type="presParOf" srcId="{2AE2D1A2-322A-4E27-8AC8-1CAC436CEE7C}" destId="{DBA49980-C8D6-410D-A273-57D9E0398B39}" srcOrd="0" destOrd="0" presId="urn:microsoft.com/office/officeart/2005/8/layout/hierarchy1"/>
    <dgm:cxn modelId="{267EA700-24FE-4AB2-9CDA-8CE8F297BAC5}" type="presParOf" srcId="{2AE2D1A2-322A-4E27-8AC8-1CAC436CEE7C}" destId="{27804C61-74BF-4743-884C-2BCDC78D9FBA}" srcOrd="1" destOrd="0" presId="urn:microsoft.com/office/officeart/2005/8/layout/hierarchy1"/>
    <dgm:cxn modelId="{5EA54D0A-8920-4B7D-B9DF-0133DA887E33}" type="presParOf" srcId="{A04A1C90-6687-488A-9C55-96A7CD2BB2C7}" destId="{FA311990-367B-4DAA-8C92-97544FF3EECF}" srcOrd="1" destOrd="0" presId="urn:microsoft.com/office/officeart/2005/8/layout/hierarchy1"/>
    <dgm:cxn modelId="{1D8FFC5D-FE23-4DBB-9E23-7B30CB480A09}" type="presParOf" srcId="{A64F351F-E546-481A-8C88-1CB1C843FFFB}" destId="{D2DB5E06-9244-4B2B-B5C1-600CA457C355}" srcOrd="2" destOrd="0" presId="urn:microsoft.com/office/officeart/2005/8/layout/hierarchy1"/>
    <dgm:cxn modelId="{FD3210A7-C057-4875-A936-7825DEC62930}" type="presParOf" srcId="{A64F351F-E546-481A-8C88-1CB1C843FFFB}" destId="{CC88F5A7-68A8-4FEA-B927-5024B744D7DE}" srcOrd="3" destOrd="0" presId="urn:microsoft.com/office/officeart/2005/8/layout/hierarchy1"/>
    <dgm:cxn modelId="{2D93462D-A248-4667-925C-F9D9D60E8799}" type="presParOf" srcId="{CC88F5A7-68A8-4FEA-B927-5024B744D7DE}" destId="{A6888604-323E-4101-9081-21F423C23A85}" srcOrd="0" destOrd="0" presId="urn:microsoft.com/office/officeart/2005/8/layout/hierarchy1"/>
    <dgm:cxn modelId="{04699E31-4E0B-4F85-B3A6-676C5DAC055D}" type="presParOf" srcId="{A6888604-323E-4101-9081-21F423C23A85}" destId="{054A4C06-9CA7-496E-A7C0-1F498F7A3894}" srcOrd="0" destOrd="0" presId="urn:microsoft.com/office/officeart/2005/8/layout/hierarchy1"/>
    <dgm:cxn modelId="{DBA16557-444B-4F86-B8D8-164BD676A0B6}" type="presParOf" srcId="{A6888604-323E-4101-9081-21F423C23A85}" destId="{A8E103DA-DBDE-4F1E-A2D8-F3239F564315}" srcOrd="1" destOrd="0" presId="urn:microsoft.com/office/officeart/2005/8/layout/hierarchy1"/>
    <dgm:cxn modelId="{791FB622-CE91-4C25-A6DC-328046F5CB06}" type="presParOf" srcId="{CC88F5A7-68A8-4FEA-B927-5024B744D7DE}" destId="{B49C0DE7-6BA8-4F51-9FD7-4B06C750953E}" srcOrd="1" destOrd="0" presId="urn:microsoft.com/office/officeart/2005/8/layout/hierarchy1"/>
    <dgm:cxn modelId="{D6F6E1DC-4E29-497A-BB94-A20AD2EE2E16}" type="presParOf" srcId="{B49C0DE7-6BA8-4F51-9FD7-4B06C750953E}" destId="{6F09A3B1-8A9D-440B-9BDA-0E7030AF145E}" srcOrd="0" destOrd="0" presId="urn:microsoft.com/office/officeart/2005/8/layout/hierarchy1"/>
    <dgm:cxn modelId="{2061B08F-B1D2-4B0D-9628-7AEC72DBB8B8}" type="presParOf" srcId="{B49C0DE7-6BA8-4F51-9FD7-4B06C750953E}" destId="{63A0E70C-AF6C-4B20-BAA4-1B0029D7BF98}" srcOrd="1" destOrd="0" presId="urn:microsoft.com/office/officeart/2005/8/layout/hierarchy1"/>
    <dgm:cxn modelId="{A54D627D-8AB9-4CBF-85B4-F892777D1A40}" type="presParOf" srcId="{63A0E70C-AF6C-4B20-BAA4-1B0029D7BF98}" destId="{D82007DC-15CD-4E0B-ABA4-998EB7EE8C97}" srcOrd="0" destOrd="0" presId="urn:microsoft.com/office/officeart/2005/8/layout/hierarchy1"/>
    <dgm:cxn modelId="{0D04D36C-6CC6-4D7A-85F9-6F508489FA76}" type="presParOf" srcId="{D82007DC-15CD-4E0B-ABA4-998EB7EE8C97}" destId="{04117FC4-30CC-4F6E-86AB-58D8468824E0}" srcOrd="0" destOrd="0" presId="urn:microsoft.com/office/officeart/2005/8/layout/hierarchy1"/>
    <dgm:cxn modelId="{AFDEC3B2-585E-4695-8100-5F3390003073}" type="presParOf" srcId="{D82007DC-15CD-4E0B-ABA4-998EB7EE8C97}" destId="{6BEC9B55-B371-4267-AF32-27DDE124E51A}" srcOrd="1" destOrd="0" presId="urn:microsoft.com/office/officeart/2005/8/layout/hierarchy1"/>
    <dgm:cxn modelId="{09AFE9EF-1CAA-4680-AA10-E8A72B37E026}" type="presParOf" srcId="{63A0E70C-AF6C-4B20-BAA4-1B0029D7BF98}" destId="{3FA3F52F-8CBB-41D1-95B1-8F33232B68A3}" srcOrd="1" destOrd="0" presId="urn:microsoft.com/office/officeart/2005/8/layout/hierarchy1"/>
    <dgm:cxn modelId="{B48502F0-495B-4B11-908F-34E82FBFC1AB}" type="presParOf" srcId="{B49C0DE7-6BA8-4F51-9FD7-4B06C750953E}" destId="{2A158E4F-FD6F-426D-8150-8C0478F853B2}" srcOrd="2" destOrd="0" presId="urn:microsoft.com/office/officeart/2005/8/layout/hierarchy1"/>
    <dgm:cxn modelId="{B5DF13E6-F28C-4973-966E-1F2125388EBC}" type="presParOf" srcId="{B49C0DE7-6BA8-4F51-9FD7-4B06C750953E}" destId="{845C0203-3363-432E-A070-21C1875D9F21}" srcOrd="3" destOrd="0" presId="urn:microsoft.com/office/officeart/2005/8/layout/hierarchy1"/>
    <dgm:cxn modelId="{A7A2740F-5E22-443F-AD5E-2DF2F7945623}" type="presParOf" srcId="{845C0203-3363-432E-A070-21C1875D9F21}" destId="{A0F4BB46-D323-4B2F-810B-0D8C704F17CC}" srcOrd="0" destOrd="0" presId="urn:microsoft.com/office/officeart/2005/8/layout/hierarchy1"/>
    <dgm:cxn modelId="{6F2C6727-922B-4533-AA3B-58BF7EDABCDB}" type="presParOf" srcId="{A0F4BB46-D323-4B2F-810B-0D8C704F17CC}" destId="{7A937282-22FC-4EBC-A965-228AAD89B295}" srcOrd="0" destOrd="0" presId="urn:microsoft.com/office/officeart/2005/8/layout/hierarchy1"/>
    <dgm:cxn modelId="{156CE7B1-69BC-4C99-BD09-42E9020B5244}" type="presParOf" srcId="{A0F4BB46-D323-4B2F-810B-0D8C704F17CC}" destId="{CBFCA765-72A4-4735-890E-DFF1EF21DCBF}" srcOrd="1" destOrd="0" presId="urn:microsoft.com/office/officeart/2005/8/layout/hierarchy1"/>
    <dgm:cxn modelId="{B8F3F6FE-B32A-4082-A709-96554D472430}" type="presParOf" srcId="{845C0203-3363-432E-A070-21C1875D9F21}" destId="{3DA89132-92E7-4F35-89C6-ED114D686E2D}" srcOrd="1" destOrd="0" presId="urn:microsoft.com/office/officeart/2005/8/layout/hierarchy1"/>
  </dgm:cxnLst>
  <dgm:bg>
    <a:no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158E4F-FD6F-426D-8150-8C0478F853B2}">
      <dsp:nvSpPr>
        <dsp:cNvPr id="0" name=""/>
        <dsp:cNvSpPr/>
      </dsp:nvSpPr>
      <dsp:spPr>
        <a:xfrm>
          <a:off x="6670014" y="2175092"/>
          <a:ext cx="1136210" cy="540732"/>
        </a:xfrm>
        <a:custGeom>
          <a:avLst/>
          <a:gdLst/>
          <a:ahLst/>
          <a:cxnLst/>
          <a:rect l="0" t="0" r="0" b="0"/>
          <a:pathLst>
            <a:path>
              <a:moveTo>
                <a:pt x="0" y="0"/>
              </a:moveTo>
              <a:lnTo>
                <a:pt x="0" y="368493"/>
              </a:lnTo>
              <a:lnTo>
                <a:pt x="1136210" y="368493"/>
              </a:lnTo>
              <a:lnTo>
                <a:pt x="1136210" y="540732"/>
              </a:lnTo>
            </a:path>
          </a:pathLst>
        </a:custGeom>
        <a:noFill/>
        <a:ln w="1587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F09A3B1-8A9D-440B-9BDA-0E7030AF145E}">
      <dsp:nvSpPr>
        <dsp:cNvPr id="0" name=""/>
        <dsp:cNvSpPr/>
      </dsp:nvSpPr>
      <dsp:spPr>
        <a:xfrm>
          <a:off x="5533804" y="2175092"/>
          <a:ext cx="1136210" cy="540732"/>
        </a:xfrm>
        <a:custGeom>
          <a:avLst/>
          <a:gdLst/>
          <a:ahLst/>
          <a:cxnLst/>
          <a:rect l="0" t="0" r="0" b="0"/>
          <a:pathLst>
            <a:path>
              <a:moveTo>
                <a:pt x="1136210" y="0"/>
              </a:moveTo>
              <a:lnTo>
                <a:pt x="1136210" y="368493"/>
              </a:lnTo>
              <a:lnTo>
                <a:pt x="0" y="368493"/>
              </a:lnTo>
              <a:lnTo>
                <a:pt x="0" y="540732"/>
              </a:lnTo>
            </a:path>
          </a:pathLst>
        </a:custGeom>
        <a:noFill/>
        <a:ln w="1587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2DB5E06-9244-4B2B-B5C1-600CA457C355}">
      <dsp:nvSpPr>
        <dsp:cNvPr id="0" name=""/>
        <dsp:cNvSpPr/>
      </dsp:nvSpPr>
      <dsp:spPr>
        <a:xfrm>
          <a:off x="4266666" y="874875"/>
          <a:ext cx="2403348" cy="540732"/>
        </a:xfrm>
        <a:custGeom>
          <a:avLst/>
          <a:gdLst/>
          <a:ahLst/>
          <a:cxnLst/>
          <a:rect l="0" t="0" r="0" b="0"/>
          <a:pathLst>
            <a:path>
              <a:moveTo>
                <a:pt x="0" y="0"/>
              </a:moveTo>
              <a:lnTo>
                <a:pt x="0" y="368493"/>
              </a:lnTo>
              <a:lnTo>
                <a:pt x="2403348" y="368493"/>
              </a:lnTo>
              <a:lnTo>
                <a:pt x="2403348" y="540732"/>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754E722-DEED-493D-8AFB-359FE2B13C22}">
      <dsp:nvSpPr>
        <dsp:cNvPr id="0" name=""/>
        <dsp:cNvSpPr/>
      </dsp:nvSpPr>
      <dsp:spPr>
        <a:xfrm>
          <a:off x="2125174" y="2054657"/>
          <a:ext cx="1136210" cy="540732"/>
        </a:xfrm>
        <a:custGeom>
          <a:avLst/>
          <a:gdLst/>
          <a:ahLst/>
          <a:cxnLst/>
          <a:rect l="0" t="0" r="0" b="0"/>
          <a:pathLst>
            <a:path>
              <a:moveTo>
                <a:pt x="0" y="0"/>
              </a:moveTo>
              <a:lnTo>
                <a:pt x="0" y="368493"/>
              </a:lnTo>
              <a:lnTo>
                <a:pt x="1136210" y="368493"/>
              </a:lnTo>
              <a:lnTo>
                <a:pt x="1136210" y="540732"/>
              </a:lnTo>
            </a:path>
          </a:pathLst>
        </a:custGeom>
        <a:noFill/>
        <a:ln w="1587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AC4DDB-5540-46CB-9D93-D2558B68B217}">
      <dsp:nvSpPr>
        <dsp:cNvPr id="0" name=""/>
        <dsp:cNvSpPr/>
      </dsp:nvSpPr>
      <dsp:spPr>
        <a:xfrm>
          <a:off x="988964" y="2054657"/>
          <a:ext cx="1136210" cy="540732"/>
        </a:xfrm>
        <a:custGeom>
          <a:avLst/>
          <a:gdLst/>
          <a:ahLst/>
          <a:cxnLst/>
          <a:rect l="0" t="0" r="0" b="0"/>
          <a:pathLst>
            <a:path>
              <a:moveTo>
                <a:pt x="1136210" y="0"/>
              </a:moveTo>
              <a:lnTo>
                <a:pt x="1136210" y="368493"/>
              </a:lnTo>
              <a:lnTo>
                <a:pt x="0" y="368493"/>
              </a:lnTo>
              <a:lnTo>
                <a:pt x="0" y="540732"/>
              </a:lnTo>
            </a:path>
          </a:pathLst>
        </a:custGeom>
        <a:noFill/>
        <a:ln w="1587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7FAC47-6E1B-4BE5-A283-32DA24606639}">
      <dsp:nvSpPr>
        <dsp:cNvPr id="0" name=""/>
        <dsp:cNvSpPr/>
      </dsp:nvSpPr>
      <dsp:spPr>
        <a:xfrm>
          <a:off x="2125174" y="874875"/>
          <a:ext cx="2141491" cy="540732"/>
        </a:xfrm>
        <a:custGeom>
          <a:avLst/>
          <a:gdLst/>
          <a:ahLst/>
          <a:cxnLst/>
          <a:rect l="0" t="0" r="0" b="0"/>
          <a:pathLst>
            <a:path>
              <a:moveTo>
                <a:pt x="2141491" y="0"/>
              </a:moveTo>
              <a:lnTo>
                <a:pt x="2141491" y="368493"/>
              </a:lnTo>
              <a:lnTo>
                <a:pt x="0" y="368493"/>
              </a:lnTo>
              <a:lnTo>
                <a:pt x="0" y="540732"/>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DF3AA2-02D7-4E51-8CC0-41FB933E6E29}">
      <dsp:nvSpPr>
        <dsp:cNvPr id="0" name=""/>
        <dsp:cNvSpPr/>
      </dsp:nvSpPr>
      <dsp:spPr>
        <a:xfrm>
          <a:off x="3420510" y="114"/>
          <a:ext cx="1692310" cy="874760"/>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B273832-AD2F-40EB-8D33-ABE370F39560}">
      <dsp:nvSpPr>
        <dsp:cNvPr id="0" name=""/>
        <dsp:cNvSpPr/>
      </dsp:nvSpPr>
      <dsp:spPr>
        <a:xfrm>
          <a:off x="3627094" y="196368"/>
          <a:ext cx="1692310" cy="874760"/>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smtClean="0">
              <a:latin typeface="Segoe UI" panose="020B0502040204020203" pitchFamily="34" charset="0"/>
              <a:cs typeface="Segoe UI" panose="020B0502040204020203" pitchFamily="34" charset="0"/>
            </a:rPr>
            <a:t>Rock Drills</a:t>
          </a:r>
          <a:endParaRPr lang="en-IN" sz="2400" kern="1200" dirty="0">
            <a:latin typeface="Segoe UI" panose="020B0502040204020203" pitchFamily="34" charset="0"/>
            <a:cs typeface="Segoe UI" panose="020B0502040204020203" pitchFamily="34" charset="0"/>
          </a:endParaRPr>
        </a:p>
      </dsp:txBody>
      <dsp:txXfrm>
        <a:off x="3652715" y="221989"/>
        <a:ext cx="1641068" cy="823518"/>
      </dsp:txXfrm>
    </dsp:sp>
    <dsp:sp modelId="{E3F8FF85-DD70-469C-9EDA-3E50889625E7}">
      <dsp:nvSpPr>
        <dsp:cNvPr id="0" name=""/>
        <dsp:cNvSpPr/>
      </dsp:nvSpPr>
      <dsp:spPr>
        <a:xfrm>
          <a:off x="933690" y="1415608"/>
          <a:ext cx="2382967" cy="639049"/>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74A4A2B-5296-4DE4-B1EF-D2AD45FC042A}">
      <dsp:nvSpPr>
        <dsp:cNvPr id="0" name=""/>
        <dsp:cNvSpPr/>
      </dsp:nvSpPr>
      <dsp:spPr>
        <a:xfrm>
          <a:off x="1140274" y="1611862"/>
          <a:ext cx="2382967" cy="639049"/>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smtClean="0">
              <a:latin typeface="Segoe UI" panose="020B0502040204020203" pitchFamily="34" charset="0"/>
              <a:cs typeface="Segoe UI" panose="020B0502040204020203" pitchFamily="34" charset="0"/>
            </a:rPr>
            <a:t>Percussive</a:t>
          </a:r>
          <a:endParaRPr lang="en-IN" sz="2400" kern="1200" dirty="0">
            <a:latin typeface="Segoe UI" panose="020B0502040204020203" pitchFamily="34" charset="0"/>
            <a:cs typeface="Segoe UI" panose="020B0502040204020203" pitchFamily="34" charset="0"/>
          </a:endParaRPr>
        </a:p>
      </dsp:txBody>
      <dsp:txXfrm>
        <a:off x="1158991" y="1630579"/>
        <a:ext cx="2345533" cy="601615"/>
      </dsp:txXfrm>
    </dsp:sp>
    <dsp:sp modelId="{6E023881-C9C4-49C0-8E8A-F200D7740961}">
      <dsp:nvSpPr>
        <dsp:cNvPr id="0" name=""/>
        <dsp:cNvSpPr/>
      </dsp:nvSpPr>
      <dsp:spPr>
        <a:xfrm>
          <a:off x="59337" y="2595389"/>
          <a:ext cx="1859252" cy="1180625"/>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DCB5995-6796-4A72-A8BA-0CE88C7C13C1}">
      <dsp:nvSpPr>
        <dsp:cNvPr id="0" name=""/>
        <dsp:cNvSpPr/>
      </dsp:nvSpPr>
      <dsp:spPr>
        <a:xfrm>
          <a:off x="265921" y="2791644"/>
          <a:ext cx="1859252" cy="1180625"/>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smtClean="0">
              <a:latin typeface="Segoe UI" panose="020B0502040204020203" pitchFamily="34" charset="0"/>
              <a:cs typeface="Segoe UI" panose="020B0502040204020203" pitchFamily="34" charset="0"/>
            </a:rPr>
            <a:t>Top-Hammer</a:t>
          </a:r>
          <a:endParaRPr lang="en-IN" sz="2400" kern="1200" dirty="0">
            <a:latin typeface="Segoe UI" panose="020B0502040204020203" pitchFamily="34" charset="0"/>
            <a:cs typeface="Segoe UI" panose="020B0502040204020203" pitchFamily="34" charset="0"/>
          </a:endParaRPr>
        </a:p>
      </dsp:txBody>
      <dsp:txXfrm>
        <a:off x="300500" y="2826223"/>
        <a:ext cx="1790094" cy="1111467"/>
      </dsp:txXfrm>
    </dsp:sp>
    <dsp:sp modelId="{DBA49980-C8D6-410D-A273-57D9E0398B39}">
      <dsp:nvSpPr>
        <dsp:cNvPr id="0" name=""/>
        <dsp:cNvSpPr/>
      </dsp:nvSpPr>
      <dsp:spPr>
        <a:xfrm>
          <a:off x="2331758" y="2595389"/>
          <a:ext cx="1859252" cy="1180625"/>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7804C61-74BF-4743-884C-2BCDC78D9FBA}">
      <dsp:nvSpPr>
        <dsp:cNvPr id="0" name=""/>
        <dsp:cNvSpPr/>
      </dsp:nvSpPr>
      <dsp:spPr>
        <a:xfrm>
          <a:off x="2538341" y="2791644"/>
          <a:ext cx="1859252" cy="1180625"/>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smtClean="0">
              <a:latin typeface="Segoe UI" panose="020B0502040204020203" pitchFamily="34" charset="0"/>
              <a:cs typeface="Segoe UI" panose="020B0502040204020203" pitchFamily="34" charset="0"/>
            </a:rPr>
            <a:t>Down-the-hole</a:t>
          </a:r>
          <a:endParaRPr lang="en-IN" sz="2400" kern="1200" dirty="0">
            <a:latin typeface="Segoe UI" panose="020B0502040204020203" pitchFamily="34" charset="0"/>
            <a:cs typeface="Segoe UI" panose="020B0502040204020203" pitchFamily="34" charset="0"/>
          </a:endParaRPr>
        </a:p>
      </dsp:txBody>
      <dsp:txXfrm>
        <a:off x="2572920" y="2826223"/>
        <a:ext cx="1790094" cy="1111467"/>
      </dsp:txXfrm>
    </dsp:sp>
    <dsp:sp modelId="{054A4C06-9CA7-496E-A7C0-1F498F7A3894}">
      <dsp:nvSpPr>
        <dsp:cNvPr id="0" name=""/>
        <dsp:cNvSpPr/>
      </dsp:nvSpPr>
      <dsp:spPr>
        <a:xfrm>
          <a:off x="5740388" y="1415608"/>
          <a:ext cx="1859252" cy="759484"/>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8E103DA-DBDE-4F1E-A2D8-F3239F564315}">
      <dsp:nvSpPr>
        <dsp:cNvPr id="0" name=""/>
        <dsp:cNvSpPr/>
      </dsp:nvSpPr>
      <dsp:spPr>
        <a:xfrm>
          <a:off x="5946972" y="1611862"/>
          <a:ext cx="1859252" cy="759484"/>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smtClean="0">
              <a:latin typeface="Segoe UI" panose="020B0502040204020203" pitchFamily="34" charset="0"/>
              <a:cs typeface="Segoe UI" panose="020B0502040204020203" pitchFamily="34" charset="0"/>
            </a:rPr>
            <a:t>Rotary</a:t>
          </a:r>
          <a:endParaRPr lang="en-IN" sz="2400" kern="1200" dirty="0">
            <a:latin typeface="Segoe UI" panose="020B0502040204020203" pitchFamily="34" charset="0"/>
            <a:cs typeface="Segoe UI" panose="020B0502040204020203" pitchFamily="34" charset="0"/>
          </a:endParaRPr>
        </a:p>
      </dsp:txBody>
      <dsp:txXfrm>
        <a:off x="5969217" y="1634107"/>
        <a:ext cx="1814762" cy="714994"/>
      </dsp:txXfrm>
    </dsp:sp>
    <dsp:sp modelId="{04117FC4-30CC-4F6E-86AB-58D8468824E0}">
      <dsp:nvSpPr>
        <dsp:cNvPr id="0" name=""/>
        <dsp:cNvSpPr/>
      </dsp:nvSpPr>
      <dsp:spPr>
        <a:xfrm>
          <a:off x="4604178" y="2715825"/>
          <a:ext cx="1859252" cy="1180625"/>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BEC9B55-B371-4267-AF32-27DDE124E51A}">
      <dsp:nvSpPr>
        <dsp:cNvPr id="0" name=""/>
        <dsp:cNvSpPr/>
      </dsp:nvSpPr>
      <dsp:spPr>
        <a:xfrm>
          <a:off x="4810761" y="2912079"/>
          <a:ext cx="1859252" cy="1180625"/>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smtClean="0">
              <a:latin typeface="Segoe UI" panose="020B0502040204020203" pitchFamily="34" charset="0"/>
              <a:cs typeface="Segoe UI" panose="020B0502040204020203" pitchFamily="34" charset="0"/>
            </a:rPr>
            <a:t>Crushing</a:t>
          </a:r>
          <a:endParaRPr lang="en-IN" sz="2400" kern="1200" dirty="0">
            <a:latin typeface="Segoe UI" panose="020B0502040204020203" pitchFamily="34" charset="0"/>
            <a:cs typeface="Segoe UI" panose="020B0502040204020203" pitchFamily="34" charset="0"/>
          </a:endParaRPr>
        </a:p>
      </dsp:txBody>
      <dsp:txXfrm>
        <a:off x="4845340" y="2946658"/>
        <a:ext cx="1790094" cy="1111467"/>
      </dsp:txXfrm>
    </dsp:sp>
    <dsp:sp modelId="{7A937282-22FC-4EBC-A965-228AAD89B295}">
      <dsp:nvSpPr>
        <dsp:cNvPr id="0" name=""/>
        <dsp:cNvSpPr/>
      </dsp:nvSpPr>
      <dsp:spPr>
        <a:xfrm>
          <a:off x="6876598" y="2715825"/>
          <a:ext cx="1859252" cy="1180625"/>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BFCA765-72A4-4735-890E-DFF1EF21DCBF}">
      <dsp:nvSpPr>
        <dsp:cNvPr id="0" name=""/>
        <dsp:cNvSpPr/>
      </dsp:nvSpPr>
      <dsp:spPr>
        <a:xfrm>
          <a:off x="7083182" y="2912079"/>
          <a:ext cx="1859252" cy="1180625"/>
        </a:xfrm>
        <a:prstGeom prst="roundRect">
          <a:avLst>
            <a:gd name="adj" fmla="val 10000"/>
          </a:avLst>
        </a:prstGeom>
        <a:noFill/>
        <a:ln w="1587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smtClean="0">
              <a:latin typeface="Segoe UI" panose="020B0502040204020203" pitchFamily="34" charset="0"/>
              <a:cs typeface="Segoe UI" panose="020B0502040204020203" pitchFamily="34" charset="0"/>
            </a:rPr>
            <a:t>Shearing</a:t>
          </a:r>
          <a:endParaRPr lang="en-IN" sz="2400" kern="1200" dirty="0">
            <a:latin typeface="Segoe UI" panose="020B0502040204020203" pitchFamily="34" charset="0"/>
            <a:cs typeface="Segoe UI" panose="020B0502040204020203" pitchFamily="34" charset="0"/>
          </a:endParaRPr>
        </a:p>
      </dsp:txBody>
      <dsp:txXfrm>
        <a:off x="7117761" y="2946658"/>
        <a:ext cx="1790094" cy="111146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9/21/2018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mineportal.in/"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6000" dirty="0" smtClean="0">
                <a:solidFill>
                  <a:srgbClr val="00B0F0"/>
                </a:solidFill>
                <a:latin typeface="Bahnschrift" panose="020B0502040204020203" pitchFamily="34" charset="0"/>
              </a:rPr>
              <a:t>www.MINEPORTAL.in</a:t>
            </a:r>
            <a:endParaRPr lang="en-IN" sz="6000" dirty="0">
              <a:solidFill>
                <a:srgbClr val="00B0F0"/>
              </a:solidFill>
              <a:latin typeface="Bahnschrift" panose="020B0502040204020203" pitchFamily="34" charset="0"/>
            </a:endParaRPr>
          </a:p>
        </p:txBody>
      </p:sp>
      <p:sp>
        <p:nvSpPr>
          <p:cNvPr id="3" name="Content Placeholder 2"/>
          <p:cNvSpPr>
            <a:spLocks noGrp="1"/>
          </p:cNvSpPr>
          <p:nvPr>
            <p:ph idx="1"/>
          </p:nvPr>
        </p:nvSpPr>
        <p:spPr/>
        <p:txBody>
          <a:bodyPr>
            <a:normAutofit lnSpcReduction="10000"/>
          </a:bodyPr>
          <a:lstStyle/>
          <a:p>
            <a:pPr marL="114300" indent="0">
              <a:buNone/>
            </a:pPr>
            <a:r>
              <a:rPr lang="en-IN" b="1" dirty="0" smtClean="0">
                <a:solidFill>
                  <a:schemeClr val="accent2"/>
                </a:solidFill>
              </a:rPr>
              <a:t>ONLINE TEST SERIES FOR</a:t>
            </a:r>
          </a:p>
          <a:p>
            <a:r>
              <a:rPr lang="en-IN" dirty="0" smtClean="0">
                <a:latin typeface="Bahnschrift" panose="020B0502040204020203" pitchFamily="34" charset="0"/>
              </a:rPr>
              <a:t>DGMS COAL/METAL FIRST/SECOND CLASS EXAM</a:t>
            </a:r>
          </a:p>
          <a:p>
            <a:r>
              <a:rPr lang="en-IN" dirty="0" smtClean="0">
                <a:latin typeface="Bahnschrift" panose="020B0502040204020203" pitchFamily="34" charset="0"/>
              </a:rPr>
              <a:t>GATE MINING EXAM </a:t>
            </a:r>
          </a:p>
          <a:p>
            <a:r>
              <a:rPr lang="en-IN" dirty="0" smtClean="0">
                <a:latin typeface="Bahnschrift" panose="020B0502040204020203" pitchFamily="34" charset="0"/>
              </a:rPr>
              <a:t>OVERMAN EXAM TEST</a:t>
            </a:r>
          </a:p>
          <a:p>
            <a:r>
              <a:rPr lang="en-IN" dirty="0" smtClean="0">
                <a:latin typeface="Bahnschrift" panose="020B0502040204020203" pitchFamily="34" charset="0"/>
              </a:rPr>
              <a:t>MINING INSPECTOR EXAMS</a:t>
            </a:r>
          </a:p>
          <a:p>
            <a:r>
              <a:rPr lang="en-IN" dirty="0" smtClean="0">
                <a:latin typeface="Bahnschrift" panose="020B0502040204020203" pitchFamily="34" charset="0"/>
              </a:rPr>
              <a:t>COAL INDIA MTs &amp; OTHER PSUs EXAMS</a:t>
            </a:r>
          </a:p>
          <a:p>
            <a:pPr marL="114300" indent="0">
              <a:buNone/>
            </a:pPr>
            <a:r>
              <a:rPr lang="en-IN" b="1" dirty="0" smtClean="0">
                <a:solidFill>
                  <a:schemeClr val="accent2"/>
                </a:solidFill>
              </a:rPr>
              <a:t>FREE STUDY MATERIAL &amp; VIDEO LECTURES</a:t>
            </a:r>
          </a:p>
          <a:p>
            <a:pPr marL="114300" indent="0">
              <a:buNone/>
            </a:pPr>
            <a:r>
              <a:rPr lang="en-IN" b="1" dirty="0" smtClean="0">
                <a:solidFill>
                  <a:schemeClr val="accent2"/>
                </a:solidFill>
              </a:rPr>
              <a:t>MINING JOBS NOTIFICATIONS</a:t>
            </a:r>
          </a:p>
          <a:p>
            <a:pPr marL="114300" indent="0">
              <a:buNone/>
            </a:pPr>
            <a:endParaRPr lang="en-IN" b="1" dirty="0">
              <a:solidFill>
                <a:srgbClr val="002060"/>
              </a:solidFill>
            </a:endParaRPr>
          </a:p>
          <a:p>
            <a:pPr marL="114300" indent="0">
              <a:buNone/>
            </a:pPr>
            <a:r>
              <a:rPr lang="en-IN" sz="1600" b="1" dirty="0" smtClean="0">
                <a:solidFill>
                  <a:srgbClr val="002060"/>
                </a:solidFill>
                <a:latin typeface="Arial" panose="020B0604020202020204" pitchFamily="34" charset="0"/>
                <a:cs typeface="Arial" panose="020B0604020202020204" pitchFamily="34" charset="0"/>
                <a:hlinkClick r:id="rId2"/>
              </a:rPr>
              <a:t>www.mineportal.in</a:t>
            </a:r>
            <a:r>
              <a:rPr lang="en-IN" sz="1600" b="1" dirty="0">
                <a:solidFill>
                  <a:srgbClr val="002060"/>
                </a:solidFill>
                <a:latin typeface="Arial" panose="020B0604020202020204" pitchFamily="34" charset="0"/>
                <a:cs typeface="Arial" panose="020B0604020202020204" pitchFamily="34" charset="0"/>
              </a:rPr>
              <a:t> </a:t>
            </a:r>
            <a:r>
              <a:rPr lang="en-IN" sz="1600" b="1" dirty="0" smtClean="0">
                <a:solidFill>
                  <a:srgbClr val="002060"/>
                </a:solidFill>
                <a:latin typeface="Arial" panose="020B0604020202020204" pitchFamily="34" charset="0"/>
                <a:cs typeface="Arial" panose="020B0604020202020204" pitchFamily="34" charset="0"/>
              </a:rPr>
              <a:t>  Call/Whatsapp-8804777500   www.fb.com/mineportal.in</a:t>
            </a:r>
            <a:endParaRPr lang="en-IN" sz="1600" b="1" dirty="0">
              <a:solidFill>
                <a:srgbClr val="00206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72365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smtClean="0">
                <a:latin typeface="Segoe UI" panose="020B0502040204020203" pitchFamily="34" charset="0"/>
                <a:cs typeface="Segoe UI" panose="020B0502040204020203" pitchFamily="34" charset="0"/>
              </a:rPr>
              <a:t>Working principle :</a:t>
            </a:r>
            <a:endParaRPr lang="en-IN" dirty="0">
              <a:latin typeface="Segoe UI" panose="020B0502040204020203" pitchFamily="34" charset="0"/>
              <a:cs typeface="Segoe UI" panose="020B0502040204020203" pitchFamily="34" charset="0"/>
            </a:endParaRPr>
          </a:p>
        </p:txBody>
      </p:sp>
      <p:sp>
        <p:nvSpPr>
          <p:cNvPr id="9" name="Content Placeholder 8"/>
          <p:cNvSpPr>
            <a:spLocks noGrp="1"/>
          </p:cNvSpPr>
          <p:nvPr>
            <p:ph idx="1"/>
          </p:nvPr>
        </p:nvSpPr>
        <p:spPr>
          <a:xfrm>
            <a:off x="2592925" y="1541169"/>
            <a:ext cx="9104805" cy="4846752"/>
          </a:xfrm>
        </p:spPr>
        <p:txBody>
          <a:bodyPr>
            <a:noAutofit/>
          </a:bodyPr>
          <a:lstStyle/>
          <a:p>
            <a:pPr algn="just">
              <a:lnSpc>
                <a:spcPct val="160000"/>
              </a:lnSpc>
            </a:pPr>
            <a:r>
              <a:rPr lang="en-IN" sz="2000" dirty="0">
                <a:latin typeface="Segoe UI" panose="020B0502040204020203" pitchFamily="34" charset="0"/>
                <a:cs typeface="Segoe UI" panose="020B0502040204020203" pitchFamily="34" charset="0"/>
              </a:rPr>
              <a:t>A jackhammer operates by driving an </a:t>
            </a:r>
            <a:r>
              <a:rPr lang="en-IN" sz="2000" i="1" dirty="0">
                <a:latin typeface="Segoe UI" panose="020B0502040204020203" pitchFamily="34" charset="0"/>
                <a:cs typeface="Segoe UI" panose="020B0502040204020203" pitchFamily="34" charset="0"/>
              </a:rPr>
              <a:t>internal</a:t>
            </a:r>
            <a:r>
              <a:rPr lang="en-IN" sz="2000" dirty="0">
                <a:latin typeface="Segoe UI" panose="020B0502040204020203" pitchFamily="34" charset="0"/>
                <a:cs typeface="Segoe UI" panose="020B0502040204020203" pitchFamily="34" charset="0"/>
              </a:rPr>
              <a:t> hammer up and down. </a:t>
            </a:r>
            <a:endParaRPr lang="en-IN" sz="2000" dirty="0" smtClean="0">
              <a:latin typeface="Segoe UI" panose="020B0502040204020203" pitchFamily="34" charset="0"/>
              <a:cs typeface="Segoe UI" panose="020B0502040204020203" pitchFamily="34" charset="0"/>
            </a:endParaRPr>
          </a:p>
          <a:p>
            <a:pPr algn="just">
              <a:lnSpc>
                <a:spcPct val="160000"/>
              </a:lnSpc>
            </a:pPr>
            <a:r>
              <a:rPr lang="en-IN" sz="2000" dirty="0" smtClean="0">
                <a:latin typeface="Segoe UI" panose="020B0502040204020203" pitchFamily="34" charset="0"/>
                <a:cs typeface="Segoe UI" panose="020B0502040204020203" pitchFamily="34" charset="0"/>
              </a:rPr>
              <a:t>The </a:t>
            </a:r>
            <a:r>
              <a:rPr lang="en-IN" sz="2000" dirty="0">
                <a:latin typeface="Segoe UI" panose="020B0502040204020203" pitchFamily="34" charset="0"/>
                <a:cs typeface="Segoe UI" panose="020B0502040204020203" pitchFamily="34" charset="0"/>
              </a:rPr>
              <a:t>hammer is first driven down to strike the back of the </a:t>
            </a:r>
            <a:r>
              <a:rPr lang="en-IN" sz="2000" i="1" dirty="0">
                <a:latin typeface="Segoe UI" panose="020B0502040204020203" pitchFamily="34" charset="0"/>
                <a:cs typeface="Segoe UI" panose="020B0502040204020203" pitchFamily="34" charset="0"/>
              </a:rPr>
              <a:t>bit</a:t>
            </a:r>
            <a:r>
              <a:rPr lang="en-IN" sz="2000" dirty="0">
                <a:latin typeface="Segoe UI" panose="020B0502040204020203" pitchFamily="34" charset="0"/>
                <a:cs typeface="Segoe UI" panose="020B0502040204020203" pitchFamily="34" charset="0"/>
              </a:rPr>
              <a:t> and then back up to return the hammer to the original position to repeat the cycle</a:t>
            </a:r>
            <a:r>
              <a:rPr lang="en-IN" sz="2000" dirty="0" smtClean="0">
                <a:latin typeface="Segoe UI" panose="020B0502040204020203" pitchFamily="34" charset="0"/>
                <a:cs typeface="Segoe UI" panose="020B0502040204020203" pitchFamily="34" charset="0"/>
              </a:rPr>
              <a:t>.</a:t>
            </a:r>
          </a:p>
          <a:p>
            <a:pPr algn="just">
              <a:lnSpc>
                <a:spcPct val="160000"/>
              </a:lnSpc>
            </a:pPr>
            <a:r>
              <a:rPr lang="en-IN" sz="2000" dirty="0" smtClean="0">
                <a:latin typeface="Segoe UI" panose="020B0502040204020203" pitchFamily="34" charset="0"/>
                <a:cs typeface="Segoe UI" panose="020B0502040204020203" pitchFamily="34" charset="0"/>
              </a:rPr>
              <a:t> </a:t>
            </a:r>
            <a:r>
              <a:rPr lang="en-IN" sz="2000" dirty="0">
                <a:latin typeface="Segoe UI" panose="020B0502040204020203" pitchFamily="34" charset="0"/>
                <a:cs typeface="Segoe UI" panose="020B0502040204020203" pitchFamily="34" charset="0"/>
              </a:rPr>
              <a:t>The bit usually recovers from the stroke by means of a spring</a:t>
            </a:r>
            <a:r>
              <a:rPr lang="en-IN" sz="2000" dirty="0" smtClean="0">
                <a:latin typeface="Segoe UI" panose="020B0502040204020203" pitchFamily="34" charset="0"/>
                <a:cs typeface="Segoe UI" panose="020B0502040204020203" pitchFamily="34" charset="0"/>
              </a:rPr>
              <a:t>.</a:t>
            </a:r>
          </a:p>
          <a:p>
            <a:pPr algn="just">
              <a:lnSpc>
                <a:spcPct val="160000"/>
              </a:lnSpc>
            </a:pPr>
            <a:r>
              <a:rPr lang="en-IN" sz="2000" dirty="0" smtClean="0">
                <a:latin typeface="Segoe UI" panose="020B0502040204020203" pitchFamily="34" charset="0"/>
                <a:cs typeface="Segoe UI" panose="020B0502040204020203" pitchFamily="34" charset="0"/>
              </a:rPr>
              <a:t>The </a:t>
            </a:r>
            <a:r>
              <a:rPr lang="en-IN" sz="2000" dirty="0">
                <a:latin typeface="Segoe UI" panose="020B0502040204020203" pitchFamily="34" charset="0"/>
                <a:cs typeface="Segoe UI" panose="020B0502040204020203" pitchFamily="34" charset="0"/>
              </a:rPr>
              <a:t>only energy involved in making a jackhammer pound up and down is supplied from an air hose. The </a:t>
            </a:r>
            <a:r>
              <a:rPr lang="en-IN" sz="2000" dirty="0" smtClean="0">
                <a:latin typeface="Segoe UI" panose="020B0502040204020203" pitchFamily="34" charset="0"/>
                <a:cs typeface="Segoe UI" panose="020B0502040204020203" pitchFamily="34" charset="0"/>
              </a:rPr>
              <a:t>hose is made </a:t>
            </a:r>
            <a:r>
              <a:rPr lang="en-IN" sz="2000" dirty="0">
                <a:latin typeface="Segoe UI" panose="020B0502040204020203" pitchFamily="34" charset="0"/>
                <a:cs typeface="Segoe UI" panose="020B0502040204020203" pitchFamily="34" charset="0"/>
              </a:rPr>
              <a:t>of especially </a:t>
            </a:r>
            <a:r>
              <a:rPr lang="en-IN" sz="2000" dirty="0" smtClean="0">
                <a:latin typeface="Segoe UI" panose="020B0502040204020203" pitchFamily="34" charset="0"/>
                <a:cs typeface="Segoe UI" panose="020B0502040204020203" pitchFamily="34" charset="0"/>
              </a:rPr>
              <a:t>thick plastic</a:t>
            </a:r>
            <a:r>
              <a:rPr lang="en-IN" sz="2000" dirty="0">
                <a:latin typeface="Segoe UI" panose="020B0502040204020203" pitchFamily="34" charset="0"/>
                <a:cs typeface="Segoe UI" panose="020B0502040204020203" pitchFamily="34" charset="0"/>
              </a:rPr>
              <a:t>, </a:t>
            </a:r>
            <a:r>
              <a:rPr lang="en-IN" sz="2000" dirty="0" smtClean="0">
                <a:latin typeface="Segoe UI" panose="020B0502040204020203" pitchFamily="34" charset="0"/>
                <a:cs typeface="Segoe UI" panose="020B0502040204020203" pitchFamily="34" charset="0"/>
              </a:rPr>
              <a:t>which carries </a:t>
            </a:r>
            <a:r>
              <a:rPr lang="en-IN" sz="2000" dirty="0">
                <a:latin typeface="Segoe UI" panose="020B0502040204020203" pitchFamily="34" charset="0"/>
                <a:cs typeface="Segoe UI" panose="020B0502040204020203" pitchFamily="34" charset="0"/>
              </a:rPr>
              <a:t>high-pressure </a:t>
            </a:r>
            <a:r>
              <a:rPr lang="en-IN" sz="2000" dirty="0" smtClean="0">
                <a:latin typeface="Segoe UI" panose="020B0502040204020203" pitchFamily="34" charset="0"/>
                <a:cs typeface="Segoe UI" panose="020B0502040204020203" pitchFamily="34" charset="0"/>
              </a:rPr>
              <a:t>air from </a:t>
            </a:r>
            <a:r>
              <a:rPr lang="en-IN" sz="2000" dirty="0">
                <a:latin typeface="Segoe UI" panose="020B0502040204020203" pitchFamily="34" charset="0"/>
                <a:cs typeface="Segoe UI" panose="020B0502040204020203" pitchFamily="34" charset="0"/>
              </a:rPr>
              <a:t>a separate air-compressor unit powered by a diesel engine.</a:t>
            </a:r>
          </a:p>
          <a:p>
            <a:pPr algn="just"/>
            <a:endParaRPr lang="en-IN" sz="1600" dirty="0"/>
          </a:p>
        </p:txBody>
      </p:sp>
    </p:spTree>
    <p:extLst>
      <p:ext uri="{BB962C8B-B14F-4D97-AF65-F5344CB8AC3E}">
        <p14:creationId xmlns:p14="http://schemas.microsoft.com/office/powerpoint/2010/main" val="35955147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2459864" y="618187"/>
            <a:ext cx="5447764" cy="6549470"/>
          </a:xfrm>
        </p:spPr>
        <p:txBody>
          <a:bodyPr>
            <a:normAutofit/>
          </a:bodyPr>
          <a:lstStyle/>
          <a:p>
            <a:pPr algn="just">
              <a:lnSpc>
                <a:spcPct val="150000"/>
              </a:lnSpc>
            </a:pPr>
            <a:r>
              <a:rPr lang="en-IN" sz="2000" dirty="0" smtClean="0">
                <a:latin typeface="Segoe UI" panose="020B0502040204020203" pitchFamily="34" charset="0"/>
                <a:cs typeface="Segoe UI" panose="020B0502040204020203" pitchFamily="34" charset="0"/>
              </a:rPr>
              <a:t>When </a:t>
            </a:r>
            <a:r>
              <a:rPr lang="en-IN" sz="2000" dirty="0">
                <a:latin typeface="Segoe UI" panose="020B0502040204020203" pitchFamily="34" charset="0"/>
                <a:cs typeface="Segoe UI" panose="020B0502040204020203" pitchFamily="34" charset="0"/>
              </a:rPr>
              <a:t>the worker presses down on the handle, air pumps from the compressor into the jackhammer through a valve on one side. </a:t>
            </a:r>
            <a:endParaRPr lang="en-IN" sz="2000" dirty="0" smtClean="0">
              <a:latin typeface="Segoe UI" panose="020B0502040204020203" pitchFamily="34" charset="0"/>
              <a:cs typeface="Segoe UI" panose="020B0502040204020203" pitchFamily="34" charset="0"/>
            </a:endParaRPr>
          </a:p>
          <a:p>
            <a:pPr algn="just">
              <a:lnSpc>
                <a:spcPct val="150000"/>
              </a:lnSpc>
            </a:pPr>
            <a:r>
              <a:rPr lang="en-IN" sz="2000" dirty="0" smtClean="0">
                <a:latin typeface="Segoe UI" panose="020B0502040204020203" pitchFamily="34" charset="0"/>
                <a:cs typeface="Segoe UI" panose="020B0502040204020203" pitchFamily="34" charset="0"/>
              </a:rPr>
              <a:t>Inside </a:t>
            </a:r>
            <a:r>
              <a:rPr lang="en-IN" sz="2000" dirty="0">
                <a:latin typeface="Segoe UI" panose="020B0502040204020203" pitchFamily="34" charset="0"/>
                <a:cs typeface="Segoe UI" panose="020B0502040204020203" pitchFamily="34" charset="0"/>
              </a:rPr>
              <a:t>the hammer, there's a circuit of air tubes, a heavy pile driver, and a drill bit at the bottom. </a:t>
            </a:r>
            <a:endParaRPr lang="en-IN" sz="2000" dirty="0" smtClean="0">
              <a:latin typeface="Segoe UI" panose="020B0502040204020203" pitchFamily="34" charset="0"/>
              <a:cs typeface="Segoe UI" panose="020B0502040204020203" pitchFamily="34" charset="0"/>
            </a:endParaRPr>
          </a:p>
          <a:p>
            <a:pPr algn="just">
              <a:lnSpc>
                <a:spcPct val="150000"/>
              </a:lnSpc>
            </a:pPr>
            <a:r>
              <a:rPr lang="en-IN" sz="2000" dirty="0" smtClean="0">
                <a:latin typeface="Segoe UI" panose="020B0502040204020203" pitchFamily="34" charset="0"/>
                <a:cs typeface="Segoe UI" panose="020B0502040204020203" pitchFamily="34" charset="0"/>
              </a:rPr>
              <a:t>First</a:t>
            </a:r>
            <a:r>
              <a:rPr lang="en-IN" sz="2000" dirty="0">
                <a:latin typeface="Segoe UI" panose="020B0502040204020203" pitchFamily="34" charset="0"/>
                <a:cs typeface="Segoe UI" panose="020B0502040204020203" pitchFamily="34" charset="0"/>
              </a:rPr>
              <a:t>, the high-pressure air flows one way round the circuit, forcing the pile driver down so it pounds into the drill bit, smashing it into the ground. </a:t>
            </a:r>
          </a:p>
        </p:txBody>
      </p:sp>
      <p:pic>
        <p:nvPicPr>
          <p:cNvPr id="12" name="Content Placeholder 11"/>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222695" y="1260032"/>
            <a:ext cx="3969305" cy="4128078"/>
          </a:xfrm>
        </p:spPr>
      </p:pic>
    </p:spTree>
    <p:extLst>
      <p:ext uri="{BB962C8B-B14F-4D97-AF65-F5344CB8AC3E}">
        <p14:creationId xmlns:p14="http://schemas.microsoft.com/office/powerpoint/2010/main" val="18589161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498500" y="1028214"/>
            <a:ext cx="5486401" cy="5022112"/>
          </a:xfrm>
        </p:spPr>
        <p:txBody>
          <a:bodyPr>
            <a:normAutofit fontScale="92500" lnSpcReduction="10000"/>
          </a:bodyPr>
          <a:lstStyle/>
          <a:p>
            <a:pPr algn="just">
              <a:lnSpc>
                <a:spcPct val="150000"/>
              </a:lnSpc>
            </a:pPr>
            <a:r>
              <a:rPr lang="en-IN" sz="2000" dirty="0">
                <a:latin typeface="Segoe UI" panose="020B0502040204020203" pitchFamily="34" charset="0"/>
                <a:cs typeface="Segoe UI" panose="020B0502040204020203" pitchFamily="34" charset="0"/>
              </a:rPr>
              <a:t>A valve inside the tube network then flips over, causing the air to circulate in the opposite </a:t>
            </a:r>
            <a:r>
              <a:rPr lang="en-IN" sz="2000" dirty="0" smtClean="0">
                <a:latin typeface="Segoe UI" panose="020B0502040204020203" pitchFamily="34" charset="0"/>
                <a:cs typeface="Segoe UI" panose="020B0502040204020203" pitchFamily="34" charset="0"/>
              </a:rPr>
              <a:t>direction.</a:t>
            </a:r>
          </a:p>
          <a:p>
            <a:pPr algn="just">
              <a:lnSpc>
                <a:spcPct val="150000"/>
              </a:lnSpc>
            </a:pPr>
            <a:r>
              <a:rPr lang="en-IN" sz="2000" dirty="0" smtClean="0">
                <a:latin typeface="Segoe UI" panose="020B0502040204020203" pitchFamily="34" charset="0"/>
                <a:cs typeface="Segoe UI" panose="020B0502040204020203" pitchFamily="34" charset="0"/>
              </a:rPr>
              <a:t>Now </a:t>
            </a:r>
            <a:r>
              <a:rPr lang="en-IN" sz="2000" dirty="0">
                <a:latin typeface="Segoe UI" panose="020B0502040204020203" pitchFamily="34" charset="0"/>
                <a:cs typeface="Segoe UI" panose="020B0502040204020203" pitchFamily="34" charset="0"/>
              </a:rPr>
              <a:t>the pile driver moves back upward, so the drill bit relaxes from the ground. </a:t>
            </a:r>
            <a:endParaRPr lang="en-IN" sz="2000" dirty="0" smtClean="0">
              <a:latin typeface="Segoe UI" panose="020B0502040204020203" pitchFamily="34" charset="0"/>
              <a:cs typeface="Segoe UI" panose="020B0502040204020203" pitchFamily="34" charset="0"/>
            </a:endParaRPr>
          </a:p>
          <a:p>
            <a:pPr algn="just">
              <a:lnSpc>
                <a:spcPct val="150000"/>
              </a:lnSpc>
            </a:pPr>
            <a:r>
              <a:rPr lang="en-IN" sz="2000" dirty="0" smtClean="0">
                <a:latin typeface="Segoe UI" panose="020B0502040204020203" pitchFamily="34" charset="0"/>
                <a:cs typeface="Segoe UI" panose="020B0502040204020203" pitchFamily="34" charset="0"/>
              </a:rPr>
              <a:t>A </a:t>
            </a:r>
            <a:r>
              <a:rPr lang="en-IN" sz="2000" dirty="0">
                <a:latin typeface="Segoe UI" panose="020B0502040204020203" pitchFamily="34" charset="0"/>
                <a:cs typeface="Segoe UI" panose="020B0502040204020203" pitchFamily="34" charset="0"/>
              </a:rPr>
              <a:t>short time later, the valve flips over again and the whole process repeats. </a:t>
            </a:r>
            <a:endParaRPr lang="en-IN" sz="2000" dirty="0" smtClean="0">
              <a:latin typeface="Segoe UI" panose="020B0502040204020203" pitchFamily="34" charset="0"/>
              <a:cs typeface="Segoe UI" panose="020B0502040204020203" pitchFamily="34" charset="0"/>
            </a:endParaRPr>
          </a:p>
          <a:p>
            <a:pPr algn="just">
              <a:lnSpc>
                <a:spcPct val="150000"/>
              </a:lnSpc>
            </a:pPr>
            <a:r>
              <a:rPr lang="en-IN" sz="2000" dirty="0" smtClean="0">
                <a:latin typeface="Segoe UI" panose="020B0502040204020203" pitchFamily="34" charset="0"/>
                <a:cs typeface="Segoe UI" panose="020B0502040204020203" pitchFamily="34" charset="0"/>
              </a:rPr>
              <a:t>The </a:t>
            </a:r>
            <a:r>
              <a:rPr lang="en-IN" sz="2000" dirty="0">
                <a:latin typeface="Segoe UI" panose="020B0502040204020203" pitchFamily="34" charset="0"/>
                <a:cs typeface="Segoe UI" panose="020B0502040204020203" pitchFamily="34" charset="0"/>
              </a:rPr>
              <a:t>upshot is that the pile driver smashes down on the drill bit over 25 times each second, so the drill pounds up and down in the ground around 1500 times a minute</a:t>
            </a:r>
          </a:p>
          <a:p>
            <a:endParaRPr lang="en-IN" dirty="0"/>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984901" y="1478325"/>
            <a:ext cx="4327302" cy="4327302"/>
          </a:xfrm>
        </p:spPr>
      </p:pic>
    </p:spTree>
    <p:extLst>
      <p:ext uri="{BB962C8B-B14F-4D97-AF65-F5344CB8AC3E}">
        <p14:creationId xmlns:p14="http://schemas.microsoft.com/office/powerpoint/2010/main" val="6042060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8501" y="624110"/>
            <a:ext cx="9006111" cy="1280890"/>
          </a:xfrm>
        </p:spPr>
        <p:txBody>
          <a:bodyPr/>
          <a:lstStyle/>
          <a:p>
            <a:r>
              <a:rPr lang="en-IN" dirty="0" smtClean="0">
                <a:latin typeface="Segoe UI" panose="020B0502040204020203" pitchFamily="34" charset="0"/>
                <a:cs typeface="Segoe UI" panose="020B0502040204020203" pitchFamily="34" charset="0"/>
              </a:rPr>
              <a:t>Types of Jack Hammer Drills :</a:t>
            </a:r>
            <a:endParaRPr lang="en-IN" dirty="0">
              <a:latin typeface="Segoe UI" panose="020B0502040204020203" pitchFamily="34" charset="0"/>
              <a:cs typeface="Segoe UI" panose="020B0502040204020203" pitchFamily="34" charset="0"/>
            </a:endParaRPr>
          </a:p>
        </p:txBody>
      </p:sp>
      <p:sp>
        <p:nvSpPr>
          <p:cNvPr id="5" name="Content Placeholder 4"/>
          <p:cNvSpPr>
            <a:spLocks noGrp="1"/>
          </p:cNvSpPr>
          <p:nvPr>
            <p:ph idx="1"/>
          </p:nvPr>
        </p:nvSpPr>
        <p:spPr>
          <a:xfrm>
            <a:off x="2498501" y="1463897"/>
            <a:ext cx="9009824" cy="5014175"/>
          </a:xfrm>
        </p:spPr>
        <p:txBody>
          <a:bodyPr>
            <a:noAutofit/>
          </a:bodyPr>
          <a:lstStyle/>
          <a:p>
            <a:pPr algn="just">
              <a:lnSpc>
                <a:spcPct val="150000"/>
              </a:lnSpc>
              <a:buFont typeface="+mj-lt"/>
              <a:buAutoNum type="arabicPeriod"/>
            </a:pPr>
            <a:r>
              <a:rPr lang="en-IN" sz="2000" dirty="0" smtClean="0">
                <a:latin typeface="Segoe UI" panose="020B0502040204020203" pitchFamily="34" charset="0"/>
                <a:cs typeface="Segoe UI" panose="020B0502040204020203" pitchFamily="34" charset="0"/>
              </a:rPr>
              <a:t>Pneumatic : </a:t>
            </a:r>
            <a:r>
              <a:rPr lang="en-IN" sz="2000" dirty="0">
                <a:latin typeface="Segoe UI" panose="020B0502040204020203" pitchFamily="34" charset="0"/>
                <a:cs typeface="Segoe UI" panose="020B0502040204020203" pitchFamily="34" charset="0"/>
              </a:rPr>
              <a:t> </a:t>
            </a:r>
            <a:r>
              <a:rPr lang="en-IN" sz="2000" dirty="0" smtClean="0">
                <a:latin typeface="Segoe UI" panose="020B0502040204020203" pitchFamily="34" charset="0"/>
                <a:cs typeface="Segoe UI" panose="020B0502040204020203" pitchFamily="34" charset="0"/>
              </a:rPr>
              <a:t>Jackhammer </a:t>
            </a:r>
            <a:r>
              <a:rPr lang="en-IN" sz="2000" dirty="0">
                <a:latin typeface="Segoe UI" panose="020B0502040204020203" pitchFamily="34" charset="0"/>
                <a:cs typeface="Segoe UI" panose="020B0502040204020203" pitchFamily="34" charset="0"/>
              </a:rPr>
              <a:t>that uses compressed air as the power source. The air supply usually comes from a portable air compressor driven by a diesel engine.</a:t>
            </a:r>
            <a:endParaRPr lang="en-IN" sz="2000" dirty="0" smtClean="0">
              <a:latin typeface="Segoe UI" panose="020B0502040204020203" pitchFamily="34" charset="0"/>
              <a:cs typeface="Segoe UI" panose="020B0502040204020203" pitchFamily="34" charset="0"/>
            </a:endParaRPr>
          </a:p>
          <a:p>
            <a:pPr algn="just">
              <a:lnSpc>
                <a:spcPct val="150000"/>
              </a:lnSpc>
              <a:buFont typeface="+mj-lt"/>
              <a:buAutoNum type="arabicPeriod"/>
            </a:pPr>
            <a:r>
              <a:rPr lang="en-IN" sz="2000" dirty="0" smtClean="0">
                <a:latin typeface="Segoe UI" panose="020B0502040204020203" pitchFamily="34" charset="0"/>
                <a:cs typeface="Segoe UI" panose="020B0502040204020203" pitchFamily="34" charset="0"/>
              </a:rPr>
              <a:t>Electromechanical or Electro pneumatic : They are </a:t>
            </a:r>
            <a:r>
              <a:rPr lang="en-IN" sz="2000" dirty="0">
                <a:latin typeface="Segoe UI" panose="020B0502040204020203" pitchFamily="34" charset="0"/>
                <a:cs typeface="Segoe UI" panose="020B0502040204020203" pitchFamily="34" charset="0"/>
              </a:rPr>
              <a:t>useful for locations where access to a compressor is </a:t>
            </a:r>
            <a:r>
              <a:rPr lang="en-IN" sz="2000" dirty="0" smtClean="0">
                <a:latin typeface="Segoe UI" panose="020B0502040204020203" pitchFamily="34" charset="0"/>
                <a:cs typeface="Segoe UI" panose="020B0502040204020203" pitchFamily="34" charset="0"/>
              </a:rPr>
              <a:t>limited such </a:t>
            </a:r>
            <a:r>
              <a:rPr lang="en-IN" sz="2000" dirty="0">
                <a:latin typeface="Segoe UI" panose="020B0502040204020203" pitchFamily="34" charset="0"/>
                <a:cs typeface="Segoe UI" panose="020B0502040204020203" pitchFamily="34" charset="0"/>
              </a:rPr>
              <a:t>as inside a </a:t>
            </a:r>
            <a:r>
              <a:rPr lang="en-IN" sz="2000" dirty="0" smtClean="0">
                <a:latin typeface="Segoe UI" panose="020B0502040204020203" pitchFamily="34" charset="0"/>
                <a:cs typeface="Segoe UI" panose="020B0502040204020203" pitchFamily="34" charset="0"/>
              </a:rPr>
              <a:t>building or a </a:t>
            </a:r>
            <a:r>
              <a:rPr lang="en-IN" sz="2000" dirty="0">
                <a:latin typeface="Segoe UI" panose="020B0502040204020203" pitchFamily="34" charset="0"/>
                <a:cs typeface="Segoe UI" panose="020B0502040204020203" pitchFamily="34" charset="0"/>
              </a:rPr>
              <a:t>crowded </a:t>
            </a:r>
            <a:r>
              <a:rPr lang="en-IN" sz="2000" dirty="0" smtClean="0">
                <a:latin typeface="Segoe UI" panose="020B0502040204020203" pitchFamily="34" charset="0"/>
                <a:cs typeface="Segoe UI" panose="020B0502040204020203" pitchFamily="34" charset="0"/>
              </a:rPr>
              <a:t>construction site. </a:t>
            </a:r>
            <a:r>
              <a:rPr lang="en-IN" sz="2000" dirty="0">
                <a:latin typeface="Segoe UI" panose="020B0502040204020203" pitchFamily="34" charset="0"/>
                <a:cs typeface="Segoe UI" panose="020B0502040204020203" pitchFamily="34" charset="0"/>
              </a:rPr>
              <a:t>They require an external power source, but do not require a compressor.</a:t>
            </a:r>
            <a:endParaRPr lang="en-IN" sz="2000" dirty="0" smtClean="0">
              <a:latin typeface="Segoe UI" panose="020B0502040204020203" pitchFamily="34" charset="0"/>
              <a:cs typeface="Segoe UI" panose="020B0502040204020203" pitchFamily="34" charset="0"/>
            </a:endParaRPr>
          </a:p>
          <a:p>
            <a:pPr algn="just">
              <a:lnSpc>
                <a:spcPct val="150000"/>
              </a:lnSpc>
              <a:buFont typeface="+mj-lt"/>
              <a:buAutoNum type="arabicPeriod"/>
            </a:pPr>
            <a:r>
              <a:rPr lang="en-IN" sz="2000" dirty="0" smtClean="0">
                <a:latin typeface="Segoe UI" panose="020B0502040204020203" pitchFamily="34" charset="0"/>
                <a:cs typeface="Segoe UI" panose="020B0502040204020203" pitchFamily="34" charset="0"/>
              </a:rPr>
              <a:t>Hydraulic : Hydraulic </a:t>
            </a:r>
            <a:r>
              <a:rPr lang="en-IN" sz="2000" dirty="0">
                <a:latin typeface="Segoe UI" panose="020B0502040204020203" pitchFamily="34" charset="0"/>
                <a:cs typeface="Segoe UI" panose="020B0502040204020203" pitchFamily="34" charset="0"/>
              </a:rPr>
              <a:t>tools are particularly </a:t>
            </a:r>
            <a:r>
              <a:rPr lang="en-IN" sz="2000" dirty="0" smtClean="0">
                <a:latin typeface="Segoe UI" panose="020B0502040204020203" pitchFamily="34" charset="0"/>
                <a:cs typeface="Segoe UI" panose="020B0502040204020203" pitchFamily="34" charset="0"/>
              </a:rPr>
              <a:t>used </a:t>
            </a:r>
            <a:r>
              <a:rPr lang="en-IN" sz="2000" dirty="0">
                <a:latin typeface="Segoe UI" panose="020B0502040204020203" pitchFamily="34" charset="0"/>
                <a:cs typeface="Segoe UI" panose="020B0502040204020203" pitchFamily="34" charset="0"/>
              </a:rPr>
              <a:t>in mines where there is an explosion risk (such as underground coal mines), since they lack any high-power electrical circuitry that might cause a triggering spark.</a:t>
            </a:r>
          </a:p>
        </p:txBody>
      </p:sp>
    </p:spTree>
    <p:extLst>
      <p:ext uri="{BB962C8B-B14F-4D97-AF65-F5344CB8AC3E}">
        <p14:creationId xmlns:p14="http://schemas.microsoft.com/office/powerpoint/2010/main" val="41847402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smtClean="0">
                <a:latin typeface="Segoe UI" panose="020B0502040204020203" pitchFamily="34" charset="0"/>
                <a:cs typeface="Segoe UI" panose="020B0502040204020203" pitchFamily="34" charset="0"/>
              </a:rPr>
              <a:t>Uses of Jack Hammer Drills : </a:t>
            </a:r>
            <a:endParaRPr lang="en-IN" dirty="0">
              <a:latin typeface="Segoe UI" panose="020B0502040204020203" pitchFamily="34" charset="0"/>
              <a:cs typeface="Segoe UI" panose="020B0502040204020203" pitchFamily="34" charset="0"/>
            </a:endParaRPr>
          </a:p>
        </p:txBody>
      </p:sp>
      <p:sp>
        <p:nvSpPr>
          <p:cNvPr id="6" name="Content Placeholder 5"/>
          <p:cNvSpPr>
            <a:spLocks noGrp="1"/>
          </p:cNvSpPr>
          <p:nvPr>
            <p:ph idx="1"/>
          </p:nvPr>
        </p:nvSpPr>
        <p:spPr>
          <a:xfrm>
            <a:off x="2592924" y="1635617"/>
            <a:ext cx="8911687" cy="4700789"/>
          </a:xfrm>
        </p:spPr>
        <p:txBody>
          <a:bodyPr>
            <a:normAutofit/>
          </a:bodyPr>
          <a:lstStyle/>
          <a:p>
            <a:pPr algn="just">
              <a:lnSpc>
                <a:spcPct val="150000"/>
              </a:lnSpc>
            </a:pPr>
            <a:r>
              <a:rPr lang="en-IN" sz="2000" dirty="0">
                <a:latin typeface="Segoe UI" panose="020B0502040204020203" pitchFamily="34" charset="0"/>
                <a:cs typeface="Segoe UI" panose="020B0502040204020203" pitchFamily="34" charset="0"/>
              </a:rPr>
              <a:t>A full-sized portable jackhammer is impractical for use against walls and steep slopes, except by a very strong man, as the user would have to both support the weight of the tool, and push the tool back against the work after each blow. </a:t>
            </a:r>
            <a:endParaRPr lang="en-IN" sz="2000" dirty="0" smtClean="0">
              <a:latin typeface="Segoe UI" panose="020B0502040204020203" pitchFamily="34" charset="0"/>
              <a:cs typeface="Segoe UI" panose="020B0502040204020203" pitchFamily="34" charset="0"/>
            </a:endParaRPr>
          </a:p>
          <a:p>
            <a:pPr algn="just">
              <a:lnSpc>
                <a:spcPct val="150000"/>
              </a:lnSpc>
            </a:pPr>
            <a:r>
              <a:rPr lang="en-IN" sz="2000" dirty="0" smtClean="0">
                <a:latin typeface="Segoe UI" panose="020B0502040204020203" pitchFamily="34" charset="0"/>
                <a:cs typeface="Segoe UI" panose="020B0502040204020203" pitchFamily="34" charset="0"/>
              </a:rPr>
              <a:t>A </a:t>
            </a:r>
            <a:r>
              <a:rPr lang="en-IN" sz="2000" dirty="0">
                <a:latin typeface="Segoe UI" panose="020B0502040204020203" pitchFamily="34" charset="0"/>
                <a:cs typeface="Segoe UI" panose="020B0502040204020203" pitchFamily="34" charset="0"/>
              </a:rPr>
              <a:t>technique developed by experienced workmen is a two-man team to overcome this obstacle of gravity: one man operates the hammer and the second assists by holding the hammer either on his shoulders or cradled in his arms. Both use their combined weight to push the bit into the workface. </a:t>
            </a:r>
          </a:p>
        </p:txBody>
      </p:sp>
    </p:spTree>
    <p:extLst>
      <p:ext uri="{BB962C8B-B14F-4D97-AF65-F5344CB8AC3E}">
        <p14:creationId xmlns:p14="http://schemas.microsoft.com/office/powerpoint/2010/main" val="196113880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Segoe UI" panose="020B0502040204020203" pitchFamily="34" charset="0"/>
                <a:cs typeface="Segoe UI" panose="020B0502040204020203" pitchFamily="34" charset="0"/>
              </a:rPr>
              <a:t>Down-the-hole drilling :</a:t>
            </a:r>
            <a:endParaRPr lang="en-IN" dirty="0">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a:xfrm>
            <a:off x="2592925" y="1690468"/>
            <a:ext cx="8263965" cy="4465633"/>
          </a:xfrm>
        </p:spPr>
        <p:txBody>
          <a:bodyPr>
            <a:noAutofit/>
          </a:bodyPr>
          <a:lstStyle/>
          <a:p>
            <a:pPr algn="just">
              <a:lnSpc>
                <a:spcPct val="150000"/>
              </a:lnSpc>
            </a:pPr>
            <a:r>
              <a:rPr lang="en-IN" sz="2000" dirty="0" smtClean="0">
                <a:latin typeface="Segoe UI" panose="020B0502040204020203" pitchFamily="34" charset="0"/>
                <a:cs typeface="Segoe UI" panose="020B0502040204020203" pitchFamily="34" charset="0"/>
              </a:rPr>
              <a:t>It is a rock penetration system in which  the hammer </a:t>
            </a:r>
            <a:r>
              <a:rPr lang="en-IN" sz="2000" dirty="0">
                <a:latin typeface="Segoe UI" panose="020B0502040204020203" pitchFamily="34" charset="0"/>
                <a:cs typeface="Segoe UI" panose="020B0502040204020203" pitchFamily="34" charset="0"/>
              </a:rPr>
              <a:t>and its impact mechanism operate down the hole. </a:t>
            </a:r>
            <a:endParaRPr lang="en-IN" sz="2000" dirty="0" smtClean="0">
              <a:latin typeface="Segoe UI" panose="020B0502040204020203" pitchFamily="34" charset="0"/>
              <a:cs typeface="Segoe UI" panose="020B0502040204020203" pitchFamily="34" charset="0"/>
            </a:endParaRPr>
          </a:p>
          <a:p>
            <a:pPr algn="just">
              <a:lnSpc>
                <a:spcPct val="150000"/>
              </a:lnSpc>
            </a:pPr>
            <a:r>
              <a:rPr lang="en-IN" sz="2000" dirty="0">
                <a:latin typeface="Segoe UI" panose="020B0502040204020203" pitchFamily="34" charset="0"/>
                <a:cs typeface="Segoe UI" panose="020B0502040204020203" pitchFamily="34" charset="0"/>
              </a:rPr>
              <a:t>The DTH hammer is one of the fastest ways to drill hard rock</a:t>
            </a:r>
            <a:r>
              <a:rPr lang="en-IN" sz="2000" dirty="0" smtClean="0">
                <a:latin typeface="Segoe UI" panose="020B0502040204020203" pitchFamily="34" charset="0"/>
                <a:cs typeface="Segoe UI" panose="020B0502040204020203" pitchFamily="34" charset="0"/>
              </a:rPr>
              <a:t>. </a:t>
            </a:r>
            <a:r>
              <a:rPr lang="en-IN" sz="2000" dirty="0">
                <a:latin typeface="Segoe UI" panose="020B0502040204020203" pitchFamily="34" charset="0"/>
                <a:cs typeface="Segoe UI" panose="020B0502040204020203" pitchFamily="34" charset="0"/>
              </a:rPr>
              <a:t>The fast hammer action breaks hard rock into small flakes and dust and is blown clear by the air exhaust from the DTH hammer.</a:t>
            </a:r>
          </a:p>
          <a:p>
            <a:pPr algn="just">
              <a:lnSpc>
                <a:spcPct val="150000"/>
              </a:lnSpc>
            </a:pPr>
            <a:r>
              <a:rPr lang="en-IN" sz="2000" dirty="0">
                <a:latin typeface="Segoe UI" panose="020B0502040204020203" pitchFamily="34" charset="0"/>
                <a:cs typeface="Segoe UI" panose="020B0502040204020203" pitchFamily="34" charset="0"/>
              </a:rPr>
              <a:t>The drills such as ‘down-the-hole drill’, ‘in-the-hole-drill’ are referred as DTH drills. </a:t>
            </a:r>
          </a:p>
          <a:p>
            <a:pPr algn="just">
              <a:lnSpc>
                <a:spcPct val="150000"/>
              </a:lnSpc>
            </a:pPr>
            <a:endParaRPr lang="en-IN" sz="2000" dirty="0" smtClean="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2380217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7991" y="5577110"/>
            <a:ext cx="8911687" cy="1280890"/>
          </a:xfrm>
        </p:spPr>
        <p:txBody>
          <a:bodyPr/>
          <a:lstStyle/>
          <a:p>
            <a:r>
              <a:rPr lang="en-IN" dirty="0" smtClean="0">
                <a:latin typeface="Segoe UI" panose="020B0502040204020203" pitchFamily="34" charset="0"/>
                <a:cs typeface="Segoe UI" panose="020B0502040204020203" pitchFamily="34" charset="0"/>
              </a:rPr>
              <a:t>A DTH Drill</a:t>
            </a:r>
            <a:endParaRPr lang="en-IN" dirty="0">
              <a:latin typeface="Segoe UI" panose="020B0502040204020203" pitchFamily="34" charset="0"/>
              <a:cs typeface="Segoe UI" panose="020B0502040204020203" pitchFamily="34"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34570" y="810500"/>
            <a:ext cx="7513982" cy="4611505"/>
          </a:xfrm>
        </p:spPr>
      </p:pic>
    </p:spTree>
    <p:extLst>
      <p:ext uri="{BB962C8B-B14F-4D97-AF65-F5344CB8AC3E}">
        <p14:creationId xmlns:p14="http://schemas.microsoft.com/office/powerpoint/2010/main" val="3242507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985749"/>
          </a:xfrm>
        </p:spPr>
        <p:txBody>
          <a:bodyPr/>
          <a:lstStyle/>
          <a:p>
            <a:r>
              <a:rPr lang="en-IN" dirty="0" smtClean="0">
                <a:latin typeface="Segoe UI" panose="020B0502040204020203" pitchFamily="34" charset="0"/>
                <a:cs typeface="Segoe UI" panose="020B0502040204020203" pitchFamily="34" charset="0"/>
              </a:rPr>
              <a:t>Working of a DTH drill : </a:t>
            </a:r>
            <a:endParaRPr lang="en-IN" dirty="0">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a:xfrm>
            <a:off x="2589212" y="1461752"/>
            <a:ext cx="8915400" cy="5261020"/>
          </a:xfrm>
        </p:spPr>
        <p:txBody>
          <a:bodyPr>
            <a:normAutofit fontScale="92500" lnSpcReduction="10000"/>
          </a:bodyPr>
          <a:lstStyle/>
          <a:p>
            <a:pPr algn="just">
              <a:lnSpc>
                <a:spcPct val="160000"/>
              </a:lnSpc>
            </a:pPr>
            <a:r>
              <a:rPr lang="en-IN" sz="2200" dirty="0">
                <a:latin typeface="Segoe UI" panose="020B0502040204020203" pitchFamily="34" charset="0"/>
                <a:cs typeface="Segoe UI" panose="020B0502040204020203" pitchFamily="34" charset="0"/>
              </a:rPr>
              <a:t>In </a:t>
            </a:r>
            <a:r>
              <a:rPr lang="en-IN" sz="2200" i="1" dirty="0">
                <a:latin typeface="Segoe UI" panose="020B0502040204020203" pitchFamily="34" charset="0"/>
                <a:cs typeface="Segoe UI" panose="020B0502040204020203" pitchFamily="34" charset="0"/>
              </a:rPr>
              <a:t>DTH</a:t>
            </a:r>
            <a:r>
              <a:rPr lang="en-IN" sz="2200" dirty="0">
                <a:latin typeface="Segoe UI" panose="020B0502040204020203" pitchFamily="34" charset="0"/>
                <a:cs typeface="Segoe UI" panose="020B0502040204020203" pitchFamily="34" charset="0"/>
              </a:rPr>
              <a:t> drilling, the percussion </a:t>
            </a:r>
            <a:r>
              <a:rPr lang="en-IN" sz="2200" dirty="0" smtClean="0">
                <a:latin typeface="Segoe UI" panose="020B0502040204020203" pitchFamily="34" charset="0"/>
                <a:cs typeface="Segoe UI" panose="020B0502040204020203" pitchFamily="34" charset="0"/>
              </a:rPr>
              <a:t>mechanism commonly </a:t>
            </a:r>
            <a:r>
              <a:rPr lang="en-IN" sz="2200" dirty="0">
                <a:latin typeface="Segoe UI" panose="020B0502040204020203" pitchFamily="34" charset="0"/>
                <a:cs typeface="Segoe UI" panose="020B0502040204020203" pitchFamily="34" charset="0"/>
              </a:rPr>
              <a:t>called the hammer </a:t>
            </a:r>
            <a:r>
              <a:rPr lang="en-IN" sz="2200" dirty="0" smtClean="0">
                <a:latin typeface="Segoe UI" panose="020B0502040204020203" pitchFamily="34" charset="0"/>
                <a:cs typeface="Segoe UI" panose="020B0502040204020203" pitchFamily="34" charset="0"/>
              </a:rPr>
              <a:t>is </a:t>
            </a:r>
            <a:r>
              <a:rPr lang="en-IN" sz="2200" dirty="0">
                <a:latin typeface="Segoe UI" panose="020B0502040204020203" pitchFamily="34" charset="0"/>
                <a:cs typeface="Segoe UI" panose="020B0502040204020203" pitchFamily="34" charset="0"/>
              </a:rPr>
              <a:t>located directly behind the drill bit. </a:t>
            </a:r>
            <a:endParaRPr lang="en-IN" sz="2200" dirty="0" smtClean="0">
              <a:latin typeface="Segoe UI" panose="020B0502040204020203" pitchFamily="34" charset="0"/>
              <a:cs typeface="Segoe UI" panose="020B0502040204020203" pitchFamily="34" charset="0"/>
            </a:endParaRPr>
          </a:p>
          <a:p>
            <a:pPr algn="just">
              <a:lnSpc>
                <a:spcPct val="160000"/>
              </a:lnSpc>
            </a:pPr>
            <a:r>
              <a:rPr lang="en-IN" sz="2200" dirty="0" smtClean="0">
                <a:latin typeface="Segoe UI" panose="020B0502040204020203" pitchFamily="34" charset="0"/>
                <a:cs typeface="Segoe UI" panose="020B0502040204020203" pitchFamily="34" charset="0"/>
              </a:rPr>
              <a:t>The </a:t>
            </a:r>
            <a:r>
              <a:rPr lang="en-IN" sz="2200" dirty="0">
                <a:latin typeface="Segoe UI" panose="020B0502040204020203" pitchFamily="34" charset="0"/>
                <a:cs typeface="Segoe UI" panose="020B0502040204020203" pitchFamily="34" charset="0"/>
              </a:rPr>
              <a:t>drill pipes transmit the necessary feed force </a:t>
            </a:r>
            <a:r>
              <a:rPr lang="en-IN" sz="2200" dirty="0" smtClean="0">
                <a:latin typeface="Segoe UI" panose="020B0502040204020203" pitchFamily="34" charset="0"/>
                <a:cs typeface="Segoe UI" panose="020B0502040204020203" pitchFamily="34" charset="0"/>
              </a:rPr>
              <a:t>to hammer.</a:t>
            </a:r>
          </a:p>
          <a:p>
            <a:pPr algn="just">
              <a:lnSpc>
                <a:spcPct val="160000"/>
              </a:lnSpc>
            </a:pPr>
            <a:r>
              <a:rPr lang="en-IN" sz="2200" dirty="0" smtClean="0">
                <a:latin typeface="Segoe UI" panose="020B0502040204020203" pitchFamily="34" charset="0"/>
                <a:cs typeface="Segoe UI" panose="020B0502040204020203" pitchFamily="34" charset="0"/>
              </a:rPr>
              <a:t>The </a:t>
            </a:r>
            <a:r>
              <a:rPr lang="en-IN" sz="2200" dirty="0">
                <a:latin typeface="Segoe UI" panose="020B0502040204020203" pitchFamily="34" charset="0"/>
                <a:cs typeface="Segoe UI" panose="020B0502040204020203" pitchFamily="34" charset="0"/>
              </a:rPr>
              <a:t>drill pipes are added to the drill string successively behind the hammer as the hole gets deeper. The piston strikes the impact surface of the bit directly, while the hammer casing gives straight and stable guidance of the drill bit. </a:t>
            </a:r>
            <a:endParaRPr lang="en-IN" sz="2200" dirty="0" smtClean="0">
              <a:latin typeface="Segoe UI" panose="020B0502040204020203" pitchFamily="34" charset="0"/>
              <a:cs typeface="Segoe UI" panose="020B0502040204020203" pitchFamily="34" charset="0"/>
            </a:endParaRPr>
          </a:p>
          <a:p>
            <a:pPr algn="just">
              <a:lnSpc>
                <a:spcPct val="160000"/>
              </a:lnSpc>
            </a:pPr>
            <a:r>
              <a:rPr lang="en-IN" sz="2200" dirty="0" smtClean="0">
                <a:latin typeface="Segoe UI" panose="020B0502040204020203" pitchFamily="34" charset="0"/>
                <a:cs typeface="Segoe UI" panose="020B0502040204020203" pitchFamily="34" charset="0"/>
              </a:rPr>
              <a:t>The </a:t>
            </a:r>
            <a:r>
              <a:rPr lang="en-IN" sz="2200" dirty="0">
                <a:latin typeface="Segoe UI" panose="020B0502040204020203" pitchFamily="34" charset="0"/>
                <a:cs typeface="Segoe UI" panose="020B0502040204020203" pitchFamily="34" charset="0"/>
              </a:rPr>
              <a:t>impact energy does not have to pass through any joints at all. The impact energy therefore is not lost in joints allowing for much deeper percussion drilling</a:t>
            </a:r>
            <a:r>
              <a:rPr lang="en-IN" sz="2200" dirty="0" smtClean="0">
                <a:latin typeface="Segoe UI" panose="020B0502040204020203" pitchFamily="34" charset="0"/>
                <a:cs typeface="Segoe UI" panose="020B0502040204020203" pitchFamily="34" charset="0"/>
              </a:rPr>
              <a:t>. </a:t>
            </a:r>
            <a:endParaRPr lang="en-IN" sz="2200" dirty="0">
              <a:latin typeface="Segoe UI" panose="020B0502040204020203" pitchFamily="34" charset="0"/>
              <a:cs typeface="Segoe UI" panose="020B0502040204020203" pitchFamily="34" charset="0"/>
            </a:endParaRPr>
          </a:p>
          <a:p>
            <a:pPr marL="0" indent="0">
              <a:buNone/>
            </a:pPr>
            <a:endParaRPr lang="en-IN" dirty="0">
              <a:latin typeface="Segoe UI" panose="020B0502040204020203" pitchFamily="34" charset="0"/>
              <a:cs typeface="Segoe UI" panose="020B0502040204020203" pitchFamily="34" charset="0"/>
            </a:endParaRPr>
          </a:p>
          <a:p>
            <a:endParaRPr lang="en-IN" dirty="0"/>
          </a:p>
        </p:txBody>
      </p:sp>
    </p:spTree>
    <p:extLst>
      <p:ext uri="{BB962C8B-B14F-4D97-AF65-F5344CB8AC3E}">
        <p14:creationId xmlns:p14="http://schemas.microsoft.com/office/powerpoint/2010/main" val="36949758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67241" y="755561"/>
            <a:ext cx="8915400" cy="5683876"/>
          </a:xfrm>
        </p:spPr>
        <p:txBody>
          <a:bodyPr/>
          <a:lstStyle/>
          <a:p>
            <a:pPr algn="just">
              <a:lnSpc>
                <a:spcPct val="150000"/>
              </a:lnSpc>
            </a:pPr>
            <a:r>
              <a:rPr lang="en-IN" sz="2000" dirty="0" smtClean="0">
                <a:latin typeface="Segoe UI" panose="020B0502040204020203" pitchFamily="34" charset="0"/>
                <a:cs typeface="Segoe UI" panose="020B0502040204020203" pitchFamily="34" charset="0"/>
              </a:rPr>
              <a:t>Since </a:t>
            </a:r>
            <a:r>
              <a:rPr lang="en-IN" sz="2000" dirty="0">
                <a:latin typeface="Segoe UI" panose="020B0502040204020203" pitchFamily="34" charset="0"/>
                <a:cs typeface="Segoe UI" panose="020B0502040204020203" pitchFamily="34" charset="0"/>
              </a:rPr>
              <a:t>the drill must operate on compressed air and tolerates only small amounts of water, cuttings are flushed either by air with water-mist injection, or by standard mine air with a dust collector. </a:t>
            </a:r>
            <a:endParaRPr lang="en-IN" sz="2000" dirty="0" smtClean="0">
              <a:latin typeface="Segoe UI" panose="020B0502040204020203" pitchFamily="34" charset="0"/>
              <a:cs typeface="Segoe UI" panose="020B0502040204020203" pitchFamily="34" charset="0"/>
            </a:endParaRPr>
          </a:p>
          <a:p>
            <a:pPr algn="just">
              <a:lnSpc>
                <a:spcPct val="150000"/>
              </a:lnSpc>
            </a:pPr>
            <a:r>
              <a:rPr lang="en-IN" sz="2000" dirty="0" smtClean="0">
                <a:latin typeface="Segoe UI" panose="020B0502040204020203" pitchFamily="34" charset="0"/>
                <a:cs typeface="Segoe UI" panose="020B0502040204020203" pitchFamily="34" charset="0"/>
              </a:rPr>
              <a:t>This </a:t>
            </a:r>
            <a:r>
              <a:rPr lang="en-IN" sz="2000" dirty="0">
                <a:latin typeface="Segoe UI" panose="020B0502040204020203" pitchFamily="34" charset="0"/>
                <a:cs typeface="Segoe UI" panose="020B0502040204020203" pitchFamily="34" charset="0"/>
              </a:rPr>
              <a:t>is very simple method for the operators for deep and straight hole drilling. In surface mines 85–165mm (</a:t>
            </a:r>
            <a:r>
              <a:rPr lang="en-IN" sz="2000" dirty="0" smtClean="0">
                <a:latin typeface="Segoe UI" panose="020B0502040204020203" pitchFamily="34" charset="0"/>
                <a:cs typeface="Segoe UI" panose="020B0502040204020203" pitchFamily="34" charset="0"/>
              </a:rPr>
              <a:t>3.4–6.5 inches) </a:t>
            </a:r>
            <a:r>
              <a:rPr lang="en-IN" sz="2000" dirty="0">
                <a:latin typeface="Segoe UI" panose="020B0502040204020203" pitchFamily="34" charset="0"/>
                <a:cs typeface="Segoe UI" panose="020B0502040204020203" pitchFamily="34" charset="0"/>
              </a:rPr>
              <a:t>hole diameters is the usual range</a:t>
            </a:r>
            <a:r>
              <a:rPr lang="en-IN" sz="2000" dirty="0" smtClean="0">
                <a:latin typeface="Segoe UI" panose="020B0502040204020203" pitchFamily="34" charset="0"/>
                <a:cs typeface="Segoe UI" panose="020B0502040204020203" pitchFamily="34" charset="0"/>
              </a:rPr>
              <a:t>.</a:t>
            </a:r>
          </a:p>
          <a:p>
            <a:pPr algn="just">
              <a:lnSpc>
                <a:spcPct val="150000"/>
              </a:lnSpc>
            </a:pPr>
            <a:r>
              <a:rPr lang="en-IN" sz="2000" dirty="0">
                <a:latin typeface="Segoe UI" panose="020B0502040204020203" pitchFamily="34" charset="0"/>
                <a:cs typeface="Segoe UI" panose="020B0502040204020203" pitchFamily="34" charset="0"/>
              </a:rPr>
              <a:t>With recent advances in technology DTH hammers and bits can now be operated to run at up to 500Psi, increasing the Rate of Penetration (ROP)</a:t>
            </a:r>
          </a:p>
          <a:p>
            <a:pPr>
              <a:lnSpc>
                <a:spcPct val="150000"/>
              </a:lnSpc>
            </a:pPr>
            <a:endParaRPr lang="en-IN" sz="2000" dirty="0">
              <a:latin typeface="Segoe UI" panose="020B0502040204020203" pitchFamily="34" charset="0"/>
              <a:cs typeface="Segoe UI" panose="020B0502040204020203" pitchFamily="34" charset="0"/>
            </a:endParaRPr>
          </a:p>
          <a:p>
            <a:endParaRPr lang="en-IN" dirty="0"/>
          </a:p>
        </p:txBody>
      </p:sp>
    </p:spTree>
    <p:extLst>
      <p:ext uri="{BB962C8B-B14F-4D97-AF65-F5344CB8AC3E}">
        <p14:creationId xmlns:p14="http://schemas.microsoft.com/office/powerpoint/2010/main" val="7090389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555127" y="4699339"/>
            <a:ext cx="6580546" cy="976312"/>
          </a:xfrm>
        </p:spPr>
        <p:txBody>
          <a:bodyPr>
            <a:normAutofit/>
          </a:bodyPr>
          <a:lstStyle/>
          <a:p>
            <a:r>
              <a:rPr lang="en-IN" sz="2800" dirty="0" smtClean="0"/>
              <a:t> Drill rods of a DTH drill and drill bit</a:t>
            </a:r>
            <a:endParaRPr lang="en-IN" sz="2800" dirty="0"/>
          </a:p>
        </p:txBody>
      </p:sp>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2845717" y="706275"/>
            <a:ext cx="7404292" cy="4380879"/>
          </a:xfrm>
          <a:prstGeom prst="rect">
            <a:avLst/>
          </a:prstGeom>
          <a:noFill/>
          <a:ln>
            <a:noFill/>
          </a:ln>
        </p:spPr>
      </p:pic>
    </p:spTree>
    <p:extLst>
      <p:ext uri="{BB962C8B-B14F-4D97-AF65-F5344CB8AC3E}">
        <p14:creationId xmlns:p14="http://schemas.microsoft.com/office/powerpoint/2010/main" val="13151082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03042" y="4134117"/>
            <a:ext cx="10126573" cy="965917"/>
          </a:xfrm>
        </p:spPr>
        <p:txBody>
          <a:bodyPr>
            <a:noAutofit/>
          </a:bodyPr>
          <a:lstStyle/>
          <a:p>
            <a:r>
              <a:rPr lang="en-IN" sz="4000" b="1" dirty="0" smtClean="0">
                <a:latin typeface="Segoe UI" panose="020B0502040204020203" pitchFamily="34" charset="0"/>
                <a:cs typeface="Segoe UI" panose="020B0502040204020203" pitchFamily="34" charset="0"/>
              </a:rPr>
              <a:t>Working Principle of a Jack Hammer Drill</a:t>
            </a:r>
            <a:endParaRPr lang="en-IN" sz="40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8124897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Uses of DTH Drills :</a:t>
            </a:r>
            <a:endParaRPr lang="en-IN" dirty="0"/>
          </a:p>
        </p:txBody>
      </p:sp>
      <p:sp>
        <p:nvSpPr>
          <p:cNvPr id="3" name="Content Placeholder 2"/>
          <p:cNvSpPr>
            <a:spLocks noGrp="1"/>
          </p:cNvSpPr>
          <p:nvPr>
            <p:ph idx="1"/>
          </p:nvPr>
        </p:nvSpPr>
        <p:spPr>
          <a:xfrm>
            <a:off x="2592925" y="1764406"/>
            <a:ext cx="8538134" cy="3914997"/>
          </a:xfrm>
        </p:spPr>
        <p:txBody>
          <a:bodyPr>
            <a:normAutofit/>
          </a:bodyPr>
          <a:lstStyle/>
          <a:p>
            <a:pPr algn="just">
              <a:lnSpc>
                <a:spcPct val="150000"/>
              </a:lnSpc>
            </a:pPr>
            <a:r>
              <a:rPr lang="en-IN" sz="2000" dirty="0">
                <a:latin typeface="Segoe UI" panose="020B0502040204020203" pitchFamily="34" charset="0"/>
                <a:cs typeface="Segoe UI" panose="020B0502040204020203" pitchFamily="34" charset="0"/>
              </a:rPr>
              <a:t>DTH drilling is used in the construction industry to produce piles into rock, also water wells, and drilling bores for geothermal ground source heat pumps</a:t>
            </a:r>
            <a:r>
              <a:rPr lang="en-IN" sz="2000" dirty="0" smtClean="0">
                <a:latin typeface="Segoe UI" panose="020B0502040204020203" pitchFamily="34" charset="0"/>
                <a:cs typeface="Segoe UI" panose="020B0502040204020203" pitchFamily="34" charset="0"/>
              </a:rPr>
              <a:t>.</a:t>
            </a:r>
            <a:endParaRPr lang="en-IN" sz="2000" dirty="0">
              <a:latin typeface="Segoe UI" panose="020B0502040204020203" pitchFamily="34" charset="0"/>
              <a:cs typeface="Segoe UI" panose="020B0502040204020203" pitchFamily="34" charset="0"/>
            </a:endParaRPr>
          </a:p>
          <a:p>
            <a:pPr algn="just">
              <a:lnSpc>
                <a:spcPct val="150000"/>
              </a:lnSpc>
            </a:pPr>
            <a:r>
              <a:rPr lang="en-IN" sz="2000" dirty="0" smtClean="0">
                <a:latin typeface="Segoe UI" panose="020B0502040204020203" pitchFamily="34" charset="0"/>
                <a:cs typeface="Segoe UI" panose="020B0502040204020203" pitchFamily="34" charset="0"/>
              </a:rPr>
              <a:t>In mining, DTH drills are used to drill holes for explosives in </a:t>
            </a:r>
            <a:r>
              <a:rPr lang="en-IN" sz="2000" dirty="0">
                <a:latin typeface="Segoe UI" panose="020B0502040204020203" pitchFamily="34" charset="0"/>
                <a:cs typeface="Segoe UI" panose="020B0502040204020203" pitchFamily="34" charset="0"/>
              </a:rPr>
              <a:t>Open Pit mining, Where the drill operator will drill several holes, then fill with explosives and detonate to lift rock allowing access to ore </a:t>
            </a:r>
            <a:r>
              <a:rPr lang="en-IN" sz="2000" dirty="0" smtClean="0">
                <a:latin typeface="Segoe UI" panose="020B0502040204020203" pitchFamily="34" charset="0"/>
                <a:cs typeface="Segoe UI" panose="020B0502040204020203" pitchFamily="34" charset="0"/>
              </a:rPr>
              <a:t>body.</a:t>
            </a:r>
            <a:endParaRPr lang="en-IN" sz="20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010224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Segoe UI" panose="020B0502040204020203" pitchFamily="34" charset="0"/>
                <a:cs typeface="Segoe UI" panose="020B0502040204020203" pitchFamily="34" charset="0"/>
              </a:rPr>
              <a:t>Comparisons : </a:t>
            </a:r>
            <a:endParaRPr lang="en-IN" dirty="0">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a:xfrm>
            <a:off x="2592925" y="1905000"/>
            <a:ext cx="8915400" cy="5125792"/>
          </a:xfrm>
        </p:spPr>
        <p:txBody>
          <a:bodyPr>
            <a:normAutofit/>
          </a:bodyPr>
          <a:lstStyle/>
          <a:p>
            <a:pPr algn="just">
              <a:lnSpc>
                <a:spcPct val="150000"/>
              </a:lnSpc>
            </a:pPr>
            <a:r>
              <a:rPr lang="en-IN" sz="2000" dirty="0">
                <a:latin typeface="Segoe UI" panose="020B0502040204020203" pitchFamily="34" charset="0"/>
                <a:cs typeface="Segoe UI" panose="020B0502040204020203" pitchFamily="34" charset="0"/>
              </a:rPr>
              <a:t>DTH drills differ from the conventional drills by virtue of placement of the drill in the drill string. </a:t>
            </a:r>
            <a:endParaRPr lang="en-IN" sz="2000" dirty="0" smtClean="0">
              <a:latin typeface="Segoe UI" panose="020B0502040204020203" pitchFamily="34" charset="0"/>
              <a:cs typeface="Segoe UI" panose="020B0502040204020203" pitchFamily="34" charset="0"/>
            </a:endParaRPr>
          </a:p>
          <a:p>
            <a:pPr algn="just">
              <a:lnSpc>
                <a:spcPct val="150000"/>
              </a:lnSpc>
            </a:pPr>
            <a:r>
              <a:rPr lang="en-IN" sz="2000" dirty="0" smtClean="0">
                <a:latin typeface="Segoe UI" panose="020B0502040204020203" pitchFamily="34" charset="0"/>
                <a:cs typeface="Segoe UI" panose="020B0502040204020203" pitchFamily="34" charset="0"/>
              </a:rPr>
              <a:t>The </a:t>
            </a:r>
            <a:r>
              <a:rPr lang="en-IN" sz="2000" dirty="0">
                <a:latin typeface="Segoe UI" panose="020B0502040204020203" pitchFamily="34" charset="0"/>
                <a:cs typeface="Segoe UI" panose="020B0502040204020203" pitchFamily="34" charset="0"/>
              </a:rPr>
              <a:t>DTH drill follows immediately behind the bit into the hole, rather than remaining on the feed as with the </a:t>
            </a:r>
            <a:r>
              <a:rPr lang="en-IN" sz="2000" dirty="0" smtClean="0">
                <a:latin typeface="Segoe UI" panose="020B0502040204020203" pitchFamily="34" charset="0"/>
                <a:cs typeface="Segoe UI" panose="020B0502040204020203" pitchFamily="34" charset="0"/>
              </a:rPr>
              <a:t>jackhammers.</a:t>
            </a:r>
          </a:p>
          <a:p>
            <a:pPr algn="just">
              <a:lnSpc>
                <a:spcPct val="150000"/>
              </a:lnSpc>
            </a:pPr>
            <a:r>
              <a:rPr lang="en-IN" sz="2000" dirty="0" smtClean="0">
                <a:latin typeface="Segoe UI" panose="020B0502040204020203" pitchFamily="34" charset="0"/>
                <a:cs typeface="Segoe UI" panose="020B0502040204020203" pitchFamily="34" charset="0"/>
              </a:rPr>
              <a:t>Thus</a:t>
            </a:r>
            <a:r>
              <a:rPr lang="en-IN" sz="2000" dirty="0">
                <a:latin typeface="Segoe UI" panose="020B0502040204020203" pitchFamily="34" charset="0"/>
                <a:cs typeface="Segoe UI" panose="020B0502040204020203" pitchFamily="34" charset="0"/>
              </a:rPr>
              <a:t>, no energy is dissipated through the steel or couplings, and the penetration rate is nearly constant, regardless the depth of the hole. </a:t>
            </a:r>
            <a:endParaRPr lang="en-IN" sz="2000" dirty="0" smtClean="0">
              <a:latin typeface="Segoe UI" panose="020B0502040204020203" pitchFamily="34" charset="0"/>
              <a:cs typeface="Segoe UI" panose="020B0502040204020203" pitchFamily="34" charset="0"/>
            </a:endParaRPr>
          </a:p>
          <a:p>
            <a:pPr algn="just">
              <a:lnSpc>
                <a:spcPct val="150000"/>
              </a:lnSpc>
            </a:pPr>
            <a:endParaRPr lang="en-IN" sz="2000" dirty="0"/>
          </a:p>
        </p:txBody>
      </p:sp>
    </p:spTree>
    <p:extLst>
      <p:ext uri="{BB962C8B-B14F-4D97-AF65-F5344CB8AC3E}">
        <p14:creationId xmlns:p14="http://schemas.microsoft.com/office/powerpoint/2010/main" val="33813959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68701" y="2877912"/>
            <a:ext cx="8911687" cy="3980087"/>
          </a:xfrm>
        </p:spPr>
        <p:txBody>
          <a:bodyPr>
            <a:normAutofit fontScale="90000"/>
          </a:bodyPr>
          <a:lstStyle/>
          <a:p>
            <a:r>
              <a:rPr lang="en-IN" sz="4000" dirty="0" smtClean="0">
                <a:latin typeface="Segoe UI" panose="020B0502040204020203" pitchFamily="34" charset="0"/>
                <a:cs typeface="Segoe UI" panose="020B0502040204020203" pitchFamily="34" charset="0"/>
              </a:rPr>
              <a:t>THANKS</a:t>
            </a:r>
            <a:r>
              <a:rPr lang="en-IN" dirty="0" smtClean="0">
                <a:latin typeface="Segoe UI" panose="020B0502040204020203" pitchFamily="34" charset="0"/>
                <a:cs typeface="Segoe UI" panose="020B0502040204020203" pitchFamily="34" charset="0"/>
              </a:rPr>
              <a:t/>
            </a:r>
            <a:br>
              <a:rPr lang="en-IN" dirty="0" smtClean="0">
                <a:latin typeface="Segoe UI" panose="020B0502040204020203" pitchFamily="34" charset="0"/>
                <a:cs typeface="Segoe UI" panose="020B0502040204020203" pitchFamily="34" charset="0"/>
              </a:rPr>
            </a:br>
            <a:r>
              <a:rPr lang="en-IN" dirty="0">
                <a:latin typeface="Segoe UI" panose="020B0502040204020203" pitchFamily="34" charset="0"/>
                <a:cs typeface="Segoe UI" panose="020B0502040204020203" pitchFamily="34" charset="0"/>
              </a:rPr>
              <a:t/>
            </a:r>
            <a:br>
              <a:rPr lang="en-IN" dirty="0">
                <a:latin typeface="Segoe UI" panose="020B0502040204020203" pitchFamily="34" charset="0"/>
                <a:cs typeface="Segoe UI" panose="020B0502040204020203" pitchFamily="34" charset="0"/>
              </a:rPr>
            </a:br>
            <a:r>
              <a:rPr lang="en-IN" dirty="0" smtClean="0">
                <a:latin typeface="Segoe UI" panose="020B0502040204020203" pitchFamily="34" charset="0"/>
                <a:cs typeface="Segoe UI" panose="020B0502040204020203" pitchFamily="34" charset="0"/>
              </a:rPr>
              <a:t/>
            </a:r>
            <a:br>
              <a:rPr lang="en-IN" dirty="0" smtClean="0">
                <a:latin typeface="Segoe UI" panose="020B0502040204020203" pitchFamily="34" charset="0"/>
                <a:cs typeface="Segoe UI" panose="020B0502040204020203" pitchFamily="34" charset="0"/>
              </a:rPr>
            </a:br>
            <a:r>
              <a:rPr lang="en-IN" dirty="0">
                <a:latin typeface="Segoe UI" panose="020B0502040204020203" pitchFamily="34" charset="0"/>
                <a:cs typeface="Segoe UI" panose="020B0502040204020203" pitchFamily="34" charset="0"/>
              </a:rPr>
              <a:t/>
            </a:r>
            <a:br>
              <a:rPr lang="en-IN" dirty="0">
                <a:latin typeface="Segoe UI" panose="020B0502040204020203" pitchFamily="34" charset="0"/>
                <a:cs typeface="Segoe UI" panose="020B0502040204020203" pitchFamily="34" charset="0"/>
              </a:rPr>
            </a:br>
            <a:r>
              <a:rPr lang="en-IN" dirty="0" smtClean="0">
                <a:latin typeface="Segoe UI" panose="020B0502040204020203" pitchFamily="34" charset="0"/>
                <a:cs typeface="Segoe UI" panose="020B0502040204020203" pitchFamily="34" charset="0"/>
              </a:rPr>
              <a:t/>
            </a:r>
            <a:br>
              <a:rPr lang="en-IN" dirty="0" smtClean="0">
                <a:latin typeface="Segoe UI" panose="020B0502040204020203" pitchFamily="34" charset="0"/>
                <a:cs typeface="Segoe UI" panose="020B0502040204020203" pitchFamily="34" charset="0"/>
              </a:rPr>
            </a:br>
            <a:r>
              <a:rPr lang="en-IN" dirty="0" smtClean="0">
                <a:latin typeface="Segoe UI" panose="020B0502040204020203" pitchFamily="34" charset="0"/>
                <a:cs typeface="Segoe UI" panose="020B0502040204020203" pitchFamily="34" charset="0"/>
              </a:rPr>
              <a:t>						</a:t>
            </a:r>
            <a:br>
              <a:rPr lang="en-IN" dirty="0" smtClean="0">
                <a:latin typeface="Segoe UI" panose="020B0502040204020203" pitchFamily="34" charset="0"/>
                <a:cs typeface="Segoe UI" panose="020B0502040204020203" pitchFamily="34" charset="0"/>
              </a:rPr>
            </a:br>
            <a:r>
              <a:rPr lang="en-IN" dirty="0">
                <a:latin typeface="Segoe UI" panose="020B0502040204020203" pitchFamily="34" charset="0"/>
                <a:cs typeface="Segoe UI" panose="020B0502040204020203" pitchFamily="34" charset="0"/>
              </a:rPr>
              <a:t>	</a:t>
            </a:r>
            <a:r>
              <a:rPr lang="en-IN" dirty="0" smtClean="0">
                <a:latin typeface="Segoe UI" panose="020B0502040204020203" pitchFamily="34" charset="0"/>
                <a:cs typeface="Segoe UI" panose="020B0502040204020203" pitchFamily="34" charset="0"/>
              </a:rPr>
              <a:t>					</a:t>
            </a:r>
            <a:r>
              <a:rPr lang="en-IN" sz="2200" b="1" dirty="0" smtClean="0">
                <a:latin typeface="Segoe UI" panose="020B0502040204020203" pitchFamily="34" charset="0"/>
                <a:cs typeface="Segoe UI" panose="020B0502040204020203" pitchFamily="34" charset="0"/>
              </a:rPr>
              <a:t>Presented </a:t>
            </a:r>
            <a:r>
              <a:rPr lang="en-IN" sz="2200" b="1" dirty="0">
                <a:latin typeface="Segoe UI" panose="020B0502040204020203" pitchFamily="34" charset="0"/>
                <a:cs typeface="Segoe UI" panose="020B0502040204020203" pitchFamily="34" charset="0"/>
              </a:rPr>
              <a:t>by : 11108EN059 to 69</a:t>
            </a:r>
            <a:r>
              <a:rPr lang="en-IN" dirty="0">
                <a:latin typeface="Segoe UI" panose="020B0502040204020203" pitchFamily="34" charset="0"/>
                <a:cs typeface="Segoe UI" panose="020B0502040204020203" pitchFamily="34" charset="0"/>
              </a:rPr>
              <a:t/>
            </a:r>
            <a:br>
              <a:rPr lang="en-IN" dirty="0">
                <a:latin typeface="Segoe UI" panose="020B0502040204020203" pitchFamily="34" charset="0"/>
                <a:cs typeface="Segoe UI" panose="020B0502040204020203" pitchFamily="34" charset="0"/>
              </a:rPr>
            </a:br>
            <a:r>
              <a:rPr lang="en-IN" dirty="0" smtClean="0">
                <a:latin typeface="Segoe UI" panose="020B0502040204020203" pitchFamily="34" charset="0"/>
                <a:cs typeface="Segoe UI" panose="020B0502040204020203" pitchFamily="34" charset="0"/>
              </a:rPr>
              <a:t/>
            </a:r>
            <a:br>
              <a:rPr lang="en-IN" dirty="0" smtClean="0">
                <a:latin typeface="Segoe UI" panose="020B0502040204020203" pitchFamily="34" charset="0"/>
                <a:cs typeface="Segoe UI" panose="020B0502040204020203" pitchFamily="34" charset="0"/>
              </a:rPr>
            </a:br>
            <a:endParaRPr lang="en-IN"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5107530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62746"/>
            <a:ext cx="8911687" cy="1127417"/>
          </a:xfrm>
        </p:spPr>
        <p:txBody>
          <a:bodyPr/>
          <a:lstStyle/>
          <a:p>
            <a:r>
              <a:rPr lang="en-IN" dirty="0" smtClean="0">
                <a:latin typeface="Segoe UI" panose="020B0502040204020203" pitchFamily="34" charset="0"/>
                <a:cs typeface="Segoe UI" panose="020B0502040204020203" pitchFamily="34" charset="0"/>
              </a:rPr>
              <a:t>Drilling : </a:t>
            </a:r>
            <a:endParaRPr lang="en-IN" dirty="0">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a:xfrm>
            <a:off x="2592925" y="1686058"/>
            <a:ext cx="8915400" cy="3777622"/>
          </a:xfrm>
        </p:spPr>
        <p:txBody>
          <a:bodyPr>
            <a:normAutofit fontScale="92500" lnSpcReduction="10000"/>
          </a:bodyPr>
          <a:lstStyle/>
          <a:p>
            <a:pPr algn="just">
              <a:lnSpc>
                <a:spcPct val="150000"/>
              </a:lnSpc>
            </a:pPr>
            <a:r>
              <a:rPr lang="en-IN" sz="2000" dirty="0" smtClean="0">
                <a:latin typeface="Segoe UI" panose="020B0502040204020203" pitchFamily="34" charset="0"/>
                <a:cs typeface="Segoe UI" panose="020B0502040204020203" pitchFamily="34" charset="0"/>
              </a:rPr>
              <a:t>Drilling is mostly employed in mining for the placement and efficient use of explosives.</a:t>
            </a:r>
          </a:p>
          <a:p>
            <a:pPr algn="just">
              <a:lnSpc>
                <a:spcPct val="150000"/>
              </a:lnSpc>
            </a:pPr>
            <a:r>
              <a:rPr lang="en-IN" sz="2000" dirty="0" smtClean="0">
                <a:latin typeface="Segoe UI" panose="020B0502040204020203" pitchFamily="34" charset="0"/>
                <a:cs typeface="Segoe UI" panose="020B0502040204020203" pitchFamily="34" charset="0"/>
              </a:rPr>
              <a:t>It is also used for exploration, </a:t>
            </a:r>
            <a:r>
              <a:rPr lang="en-IN" sz="2000" dirty="0">
                <a:latin typeface="Segoe UI" panose="020B0502040204020203" pitchFamily="34" charset="0"/>
                <a:cs typeface="Segoe UI" panose="020B0502040204020203" pitchFamily="34" charset="0"/>
              </a:rPr>
              <a:t>in fixing rock bolts, in stabilizing slopes and to test </a:t>
            </a:r>
            <a:r>
              <a:rPr lang="en-IN" sz="2000" dirty="0" smtClean="0">
                <a:latin typeface="Segoe UI" panose="020B0502040204020203" pitchFamily="34" charset="0"/>
                <a:cs typeface="Segoe UI" panose="020B0502040204020203" pitchFamily="34" charset="0"/>
              </a:rPr>
              <a:t>foundations. </a:t>
            </a:r>
          </a:p>
          <a:p>
            <a:pPr algn="just">
              <a:lnSpc>
                <a:spcPct val="150000"/>
              </a:lnSpc>
            </a:pPr>
            <a:r>
              <a:rPr lang="en-IN" sz="2000" dirty="0" smtClean="0">
                <a:latin typeface="Segoe UI" panose="020B0502040204020203" pitchFamily="34" charset="0"/>
                <a:cs typeface="Segoe UI" panose="020B0502040204020203" pitchFamily="34" charset="0"/>
              </a:rPr>
              <a:t>Drilling is predominantly used in underground mines for the placement of roof bolts. </a:t>
            </a:r>
          </a:p>
          <a:p>
            <a:pPr algn="just">
              <a:lnSpc>
                <a:spcPct val="150000"/>
              </a:lnSpc>
            </a:pPr>
            <a:r>
              <a:rPr lang="en-IN" sz="2000" b="1" dirty="0" smtClean="0">
                <a:latin typeface="Segoe UI" panose="020B0502040204020203" pitchFamily="34" charset="0"/>
                <a:cs typeface="Segoe UI" panose="020B0502040204020203" pitchFamily="34" charset="0"/>
              </a:rPr>
              <a:t>Production drilling</a:t>
            </a:r>
            <a:r>
              <a:rPr lang="en-IN" sz="2000" dirty="0" smtClean="0">
                <a:latin typeface="Segoe UI" panose="020B0502040204020203" pitchFamily="34" charset="0"/>
                <a:cs typeface="Segoe UI" panose="020B0502040204020203" pitchFamily="34" charset="0"/>
              </a:rPr>
              <a:t> refers to the operation in which holes are used for the placement of explosives.</a:t>
            </a:r>
          </a:p>
        </p:txBody>
      </p:sp>
    </p:spTree>
    <p:extLst>
      <p:ext uri="{BB962C8B-B14F-4D97-AF65-F5344CB8AC3E}">
        <p14:creationId xmlns:p14="http://schemas.microsoft.com/office/powerpoint/2010/main" val="38108476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Segoe UI" panose="020B0502040204020203" pitchFamily="34" charset="0"/>
                <a:cs typeface="Segoe UI" panose="020B0502040204020203" pitchFamily="34" charset="0"/>
              </a:rPr>
              <a:t>Operating Components of the system:	</a:t>
            </a:r>
            <a:endParaRPr lang="en-IN" dirty="0">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a:xfrm>
            <a:off x="2592925" y="1724696"/>
            <a:ext cx="8915400" cy="4108180"/>
          </a:xfrm>
        </p:spPr>
        <p:txBody>
          <a:bodyPr>
            <a:noAutofit/>
          </a:bodyPr>
          <a:lstStyle/>
          <a:p>
            <a:pPr>
              <a:lnSpc>
                <a:spcPct val="150000"/>
              </a:lnSpc>
            </a:pPr>
            <a:r>
              <a:rPr lang="en-IN" sz="2000" b="1" dirty="0">
                <a:latin typeface="Segoe UI" panose="020B0502040204020203" pitchFamily="34" charset="0"/>
                <a:cs typeface="Segoe UI" panose="020B0502040204020203" pitchFamily="34" charset="0"/>
              </a:rPr>
              <a:t>Drill</a:t>
            </a:r>
            <a:r>
              <a:rPr lang="en-IN" sz="2000" dirty="0">
                <a:latin typeface="Segoe UI" panose="020B0502040204020203" pitchFamily="34" charset="0"/>
                <a:cs typeface="Segoe UI" panose="020B0502040204020203" pitchFamily="34" charset="0"/>
              </a:rPr>
              <a:t> : </a:t>
            </a:r>
            <a:r>
              <a:rPr lang="en-IN" sz="2000" dirty="0" smtClean="0">
                <a:latin typeface="Segoe UI" panose="020B0502040204020203" pitchFamily="34" charset="0"/>
                <a:cs typeface="Segoe UI" panose="020B0502040204020203" pitchFamily="34" charset="0"/>
              </a:rPr>
              <a:t>It </a:t>
            </a:r>
            <a:r>
              <a:rPr lang="en-IN" sz="2000" dirty="0">
                <a:latin typeface="Segoe UI" panose="020B0502040204020203" pitchFamily="34" charset="0"/>
                <a:cs typeface="Segoe UI" panose="020B0502040204020203" pitchFamily="34" charset="0"/>
              </a:rPr>
              <a:t>acts as prime </a:t>
            </a:r>
            <a:r>
              <a:rPr lang="en-IN" sz="2000" dirty="0" smtClean="0">
                <a:latin typeface="Segoe UI" panose="020B0502040204020203" pitchFamily="34" charset="0"/>
                <a:cs typeface="Segoe UI" panose="020B0502040204020203" pitchFamily="34" charset="0"/>
              </a:rPr>
              <a:t>mover that converts </a:t>
            </a:r>
            <a:r>
              <a:rPr lang="en-IN" sz="2000" dirty="0">
                <a:latin typeface="Segoe UI" panose="020B0502040204020203" pitchFamily="34" charset="0"/>
                <a:cs typeface="Segoe UI" panose="020B0502040204020203" pitchFamily="34" charset="0"/>
              </a:rPr>
              <a:t>the original form of energy </a:t>
            </a:r>
            <a:r>
              <a:rPr lang="en-IN" sz="2000" dirty="0" smtClean="0">
                <a:latin typeface="Segoe UI" panose="020B0502040204020203" pitchFamily="34" charset="0"/>
                <a:cs typeface="Segoe UI" panose="020B0502040204020203" pitchFamily="34" charset="0"/>
              </a:rPr>
              <a:t>into </a:t>
            </a:r>
            <a:r>
              <a:rPr lang="en-IN" sz="2000" dirty="0">
                <a:latin typeface="Segoe UI" panose="020B0502040204020203" pitchFamily="34" charset="0"/>
                <a:cs typeface="Segoe UI" panose="020B0502040204020203" pitchFamily="34" charset="0"/>
              </a:rPr>
              <a:t>mechanical energy to actuate the </a:t>
            </a:r>
            <a:r>
              <a:rPr lang="en-IN" sz="2000" dirty="0" smtClean="0">
                <a:latin typeface="Segoe UI" panose="020B0502040204020203" pitchFamily="34" charset="0"/>
                <a:cs typeface="Segoe UI" panose="020B0502040204020203" pitchFamily="34" charset="0"/>
              </a:rPr>
              <a:t>system.</a:t>
            </a:r>
          </a:p>
          <a:p>
            <a:pPr>
              <a:lnSpc>
                <a:spcPct val="150000"/>
              </a:lnSpc>
            </a:pPr>
            <a:r>
              <a:rPr lang="en-IN" sz="2000" b="1" dirty="0" smtClean="0">
                <a:latin typeface="Segoe UI" panose="020B0502040204020203" pitchFamily="34" charset="0"/>
                <a:cs typeface="Segoe UI" panose="020B0502040204020203" pitchFamily="34" charset="0"/>
              </a:rPr>
              <a:t>Drill rod</a:t>
            </a:r>
            <a:r>
              <a:rPr lang="en-IN" sz="2000" dirty="0" smtClean="0">
                <a:latin typeface="Segoe UI" panose="020B0502040204020203" pitchFamily="34" charset="0"/>
                <a:cs typeface="Segoe UI" panose="020B0502040204020203" pitchFamily="34" charset="0"/>
              </a:rPr>
              <a:t> </a:t>
            </a:r>
            <a:r>
              <a:rPr lang="en-IN" sz="2000" dirty="0">
                <a:latin typeface="Segoe UI" panose="020B0502040204020203" pitchFamily="34" charset="0"/>
                <a:cs typeface="Segoe UI" panose="020B0502040204020203" pitchFamily="34" charset="0"/>
              </a:rPr>
              <a:t>(or drill steel, stem or pipe</a:t>
            </a:r>
            <a:r>
              <a:rPr lang="en-IN" sz="2000" dirty="0" smtClean="0">
                <a:latin typeface="Segoe UI" panose="020B0502040204020203" pitchFamily="34" charset="0"/>
                <a:cs typeface="Segoe UI" panose="020B0502040204020203" pitchFamily="34" charset="0"/>
              </a:rPr>
              <a:t>) : It </a:t>
            </a:r>
            <a:r>
              <a:rPr lang="en-IN" sz="2000" dirty="0">
                <a:latin typeface="Segoe UI" panose="020B0502040204020203" pitchFamily="34" charset="0"/>
                <a:cs typeface="Segoe UI" panose="020B0502040204020203" pitchFamily="34" charset="0"/>
              </a:rPr>
              <a:t>transmits the energy from prime mover to the bit or applicator. </a:t>
            </a:r>
            <a:endParaRPr lang="en-IN" sz="2000" dirty="0" smtClean="0">
              <a:latin typeface="Segoe UI" panose="020B0502040204020203" pitchFamily="34" charset="0"/>
              <a:cs typeface="Segoe UI" panose="020B0502040204020203" pitchFamily="34" charset="0"/>
            </a:endParaRPr>
          </a:p>
          <a:p>
            <a:pPr>
              <a:lnSpc>
                <a:spcPct val="150000"/>
              </a:lnSpc>
            </a:pPr>
            <a:r>
              <a:rPr lang="en-IN" sz="2000" b="1" dirty="0" smtClean="0">
                <a:latin typeface="Segoe UI" panose="020B0502040204020203" pitchFamily="34" charset="0"/>
                <a:cs typeface="Segoe UI" panose="020B0502040204020203" pitchFamily="34" charset="0"/>
              </a:rPr>
              <a:t>Bit </a:t>
            </a:r>
            <a:r>
              <a:rPr lang="en-IN" sz="2000" dirty="0" smtClean="0">
                <a:latin typeface="Segoe UI" panose="020B0502040204020203" pitchFamily="34" charset="0"/>
                <a:cs typeface="Segoe UI" panose="020B0502040204020203" pitchFamily="34" charset="0"/>
              </a:rPr>
              <a:t>: </a:t>
            </a:r>
            <a:r>
              <a:rPr lang="en-IN" sz="2000" dirty="0">
                <a:latin typeface="Segoe UI" panose="020B0502040204020203" pitchFamily="34" charset="0"/>
                <a:cs typeface="Segoe UI" panose="020B0502040204020203" pitchFamily="34" charset="0"/>
              </a:rPr>
              <a:t>I</a:t>
            </a:r>
            <a:r>
              <a:rPr lang="en-IN" sz="2000" dirty="0" smtClean="0">
                <a:latin typeface="Segoe UI" panose="020B0502040204020203" pitchFamily="34" charset="0"/>
                <a:cs typeface="Segoe UI" panose="020B0502040204020203" pitchFamily="34" charset="0"/>
              </a:rPr>
              <a:t>t </a:t>
            </a:r>
            <a:r>
              <a:rPr lang="en-IN" sz="2000" dirty="0">
                <a:latin typeface="Segoe UI" panose="020B0502040204020203" pitchFamily="34" charset="0"/>
                <a:cs typeface="Segoe UI" panose="020B0502040204020203" pitchFamily="34" charset="0"/>
              </a:rPr>
              <a:t>is the applicator of energy attacking the rock mechanically to achieve </a:t>
            </a:r>
            <a:r>
              <a:rPr lang="en-IN" sz="2000" dirty="0" smtClean="0">
                <a:latin typeface="Segoe UI" panose="020B0502040204020203" pitchFamily="34" charset="0"/>
                <a:cs typeface="Segoe UI" panose="020B0502040204020203" pitchFamily="34" charset="0"/>
              </a:rPr>
              <a:t>penetration.</a:t>
            </a:r>
          </a:p>
          <a:p>
            <a:pPr>
              <a:lnSpc>
                <a:spcPct val="150000"/>
              </a:lnSpc>
            </a:pPr>
            <a:r>
              <a:rPr lang="en-IN" sz="2000" b="1" dirty="0">
                <a:latin typeface="Segoe UI" panose="020B0502040204020203" pitchFamily="34" charset="0"/>
                <a:cs typeface="Segoe UI" panose="020B0502040204020203" pitchFamily="34" charset="0"/>
              </a:rPr>
              <a:t>C</a:t>
            </a:r>
            <a:r>
              <a:rPr lang="en-IN" sz="2000" b="1" dirty="0" smtClean="0">
                <a:latin typeface="Segoe UI" panose="020B0502040204020203" pitchFamily="34" charset="0"/>
                <a:cs typeface="Segoe UI" panose="020B0502040204020203" pitchFamily="34" charset="0"/>
              </a:rPr>
              <a:t>irculation </a:t>
            </a:r>
            <a:r>
              <a:rPr lang="en-IN" sz="2000" b="1" dirty="0">
                <a:latin typeface="Segoe UI" panose="020B0502040204020203" pitchFamily="34" charset="0"/>
                <a:cs typeface="Segoe UI" panose="020B0502040204020203" pitchFamily="34" charset="0"/>
              </a:rPr>
              <a:t>fluid</a:t>
            </a:r>
            <a:r>
              <a:rPr lang="en-IN" sz="2000" dirty="0">
                <a:latin typeface="Segoe UI" panose="020B0502040204020203" pitchFamily="34" charset="0"/>
                <a:cs typeface="Segoe UI" panose="020B0502040204020203" pitchFamily="34" charset="0"/>
              </a:rPr>
              <a:t>: </a:t>
            </a:r>
            <a:r>
              <a:rPr lang="en-IN" sz="2000" dirty="0" smtClean="0">
                <a:latin typeface="Segoe UI" panose="020B0502040204020203" pitchFamily="34" charset="0"/>
                <a:cs typeface="Segoe UI" panose="020B0502040204020203" pitchFamily="34" charset="0"/>
              </a:rPr>
              <a:t>It </a:t>
            </a:r>
            <a:r>
              <a:rPr lang="en-IN" sz="2000" dirty="0">
                <a:latin typeface="Segoe UI" panose="020B0502040204020203" pitchFamily="34" charset="0"/>
                <a:cs typeface="Segoe UI" panose="020B0502040204020203" pitchFamily="34" charset="0"/>
              </a:rPr>
              <a:t>cleans the hole, cools the </a:t>
            </a:r>
            <a:r>
              <a:rPr lang="en-IN" sz="2000" dirty="0" smtClean="0">
                <a:latin typeface="Segoe UI" panose="020B0502040204020203" pitchFamily="34" charset="0"/>
                <a:cs typeface="Segoe UI" panose="020B0502040204020203" pitchFamily="34" charset="0"/>
              </a:rPr>
              <a:t>bit, stabilizes </a:t>
            </a:r>
            <a:r>
              <a:rPr lang="en-IN" sz="2000" dirty="0">
                <a:latin typeface="Segoe UI" panose="020B0502040204020203" pitchFamily="34" charset="0"/>
                <a:cs typeface="Segoe UI" panose="020B0502040204020203" pitchFamily="34" charset="0"/>
              </a:rPr>
              <a:t>the </a:t>
            </a:r>
            <a:r>
              <a:rPr lang="en-IN" sz="2000" dirty="0" smtClean="0">
                <a:latin typeface="Segoe UI" panose="020B0502040204020203" pitchFamily="34" charset="0"/>
                <a:cs typeface="Segoe UI" panose="020B0502040204020203" pitchFamily="34" charset="0"/>
              </a:rPr>
              <a:t>hole and supports </a:t>
            </a:r>
            <a:r>
              <a:rPr lang="en-IN" sz="2000" dirty="0">
                <a:latin typeface="Segoe UI" panose="020B0502040204020203" pitchFamily="34" charset="0"/>
                <a:cs typeface="Segoe UI" panose="020B0502040204020203" pitchFamily="34" charset="0"/>
              </a:rPr>
              <a:t>the penetration through removal of </a:t>
            </a:r>
            <a:r>
              <a:rPr lang="en-IN" sz="2000" dirty="0" smtClean="0">
                <a:latin typeface="Segoe UI" panose="020B0502040204020203" pitchFamily="34" charset="0"/>
                <a:cs typeface="Segoe UI" panose="020B0502040204020203" pitchFamily="34" charset="0"/>
              </a:rPr>
              <a:t>cuttings.</a:t>
            </a:r>
            <a:endParaRPr lang="en-IN" sz="20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8024796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Segoe UI" panose="020B0502040204020203" pitchFamily="34" charset="0"/>
                <a:cs typeface="Segoe UI" panose="020B0502040204020203" pitchFamily="34" charset="0"/>
              </a:rPr>
              <a:t>Drilling Methods:</a:t>
            </a:r>
            <a:endParaRPr lang="en-IN" dirty="0">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p:txBody>
          <a:bodyPr>
            <a:normAutofit/>
          </a:bodyPr>
          <a:lstStyle/>
          <a:p>
            <a:pPr>
              <a:lnSpc>
                <a:spcPct val="150000"/>
              </a:lnSpc>
            </a:pPr>
            <a:r>
              <a:rPr lang="en-IN" sz="2000" dirty="0" smtClean="0">
                <a:latin typeface="Segoe UI" panose="020B0502040204020203" pitchFamily="34" charset="0"/>
                <a:cs typeface="Segoe UI" panose="020B0502040204020203" pitchFamily="34" charset="0"/>
              </a:rPr>
              <a:t>Based on the energy distribution for rock fragmentation, drilling methods are classified as:</a:t>
            </a:r>
          </a:p>
          <a:p>
            <a:pPr>
              <a:lnSpc>
                <a:spcPct val="150000"/>
              </a:lnSpc>
              <a:buFont typeface="+mj-lt"/>
              <a:buAutoNum type="arabicPeriod"/>
            </a:pPr>
            <a:r>
              <a:rPr lang="en-IN" sz="2000" dirty="0" smtClean="0">
                <a:latin typeface="Segoe UI" panose="020B0502040204020203" pitchFamily="34" charset="0"/>
                <a:cs typeface="Segoe UI" panose="020B0502040204020203" pitchFamily="34" charset="0"/>
              </a:rPr>
              <a:t>Rotary Drilling</a:t>
            </a:r>
          </a:p>
          <a:p>
            <a:pPr>
              <a:lnSpc>
                <a:spcPct val="150000"/>
              </a:lnSpc>
              <a:buFont typeface="+mj-lt"/>
              <a:buAutoNum type="arabicPeriod"/>
            </a:pPr>
            <a:r>
              <a:rPr lang="en-IN" sz="2000" dirty="0" smtClean="0">
                <a:latin typeface="Segoe UI" panose="020B0502040204020203" pitchFamily="34" charset="0"/>
                <a:cs typeface="Segoe UI" panose="020B0502040204020203" pitchFamily="34" charset="0"/>
              </a:rPr>
              <a:t>Percussive Drilling</a:t>
            </a:r>
          </a:p>
          <a:p>
            <a:pPr>
              <a:lnSpc>
                <a:spcPct val="150000"/>
              </a:lnSpc>
              <a:buFont typeface="+mj-lt"/>
              <a:buAutoNum type="arabicPeriod"/>
            </a:pPr>
            <a:r>
              <a:rPr lang="en-IN" sz="2000" dirty="0" smtClean="0">
                <a:latin typeface="Segoe UI" panose="020B0502040204020203" pitchFamily="34" charset="0"/>
                <a:cs typeface="Segoe UI" panose="020B0502040204020203" pitchFamily="34" charset="0"/>
              </a:rPr>
              <a:t>Rotary Percussive Drilling</a:t>
            </a:r>
            <a:endParaRPr lang="en-IN" sz="20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2594689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Segoe UI" panose="020B0502040204020203" pitchFamily="34" charset="0"/>
                <a:cs typeface="Segoe UI" panose="020B0502040204020203" pitchFamily="34" charset="0"/>
              </a:rPr>
              <a:t>Rotary Drilling:</a:t>
            </a:r>
            <a:endParaRPr lang="en-IN" dirty="0">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a:xfrm>
            <a:off x="2589212" y="1905000"/>
            <a:ext cx="8915400" cy="3777622"/>
          </a:xfrm>
        </p:spPr>
        <p:txBody>
          <a:bodyPr>
            <a:normAutofit/>
          </a:bodyPr>
          <a:lstStyle/>
          <a:p>
            <a:pPr>
              <a:lnSpc>
                <a:spcPct val="160000"/>
              </a:lnSpc>
            </a:pPr>
            <a:r>
              <a:rPr lang="en-IN" sz="2000" dirty="0" smtClean="0">
                <a:latin typeface="Segoe UI" panose="020B0502040204020203" pitchFamily="34" charset="0"/>
                <a:cs typeface="Segoe UI" panose="020B0502040204020203" pitchFamily="34" charset="0"/>
              </a:rPr>
              <a:t>Employed in exploration, generally for soft to medium hard rocks and soil.</a:t>
            </a:r>
          </a:p>
          <a:p>
            <a:pPr>
              <a:lnSpc>
                <a:spcPct val="160000"/>
              </a:lnSpc>
            </a:pPr>
            <a:r>
              <a:rPr lang="en-IN" sz="2000" dirty="0" smtClean="0">
                <a:latin typeface="Segoe UI" panose="020B0502040204020203" pitchFamily="34" charset="0"/>
                <a:cs typeface="Segoe UI" panose="020B0502040204020203" pitchFamily="34" charset="0"/>
              </a:rPr>
              <a:t>Used to penetrate overburden before diamond drilling.</a:t>
            </a:r>
          </a:p>
          <a:p>
            <a:pPr>
              <a:lnSpc>
                <a:spcPct val="160000"/>
              </a:lnSpc>
            </a:pPr>
            <a:r>
              <a:rPr lang="en-IN" sz="2000" dirty="0" smtClean="0">
                <a:latin typeface="Segoe UI" panose="020B0502040204020203" pitchFamily="34" charset="0"/>
                <a:cs typeface="Segoe UI" panose="020B0502040204020203" pitchFamily="34" charset="0"/>
              </a:rPr>
              <a:t>Energy </a:t>
            </a:r>
            <a:r>
              <a:rPr lang="en-IN" sz="2000" dirty="0">
                <a:latin typeface="Segoe UI" panose="020B0502040204020203" pitchFamily="34" charset="0"/>
                <a:cs typeface="Segoe UI" panose="020B0502040204020203" pitchFamily="34" charset="0"/>
              </a:rPr>
              <a:t>is transmitted via drill rod, which rotates at the same time as the drill bit is forced down by high feed </a:t>
            </a:r>
            <a:r>
              <a:rPr lang="en-IN" sz="2000" dirty="0" smtClean="0">
                <a:latin typeface="Segoe UI" panose="020B0502040204020203" pitchFamily="34" charset="0"/>
                <a:cs typeface="Segoe UI" panose="020B0502040204020203" pitchFamily="34" charset="0"/>
              </a:rPr>
              <a:t>force.</a:t>
            </a:r>
          </a:p>
          <a:p>
            <a:pPr>
              <a:lnSpc>
                <a:spcPct val="160000"/>
              </a:lnSpc>
            </a:pPr>
            <a:r>
              <a:rPr lang="en-IN" sz="2000" dirty="0" smtClean="0">
                <a:latin typeface="Segoe UI" panose="020B0502040204020203" pitchFamily="34" charset="0"/>
                <a:cs typeface="Segoe UI" panose="020B0502040204020203" pitchFamily="34" charset="0"/>
              </a:rPr>
              <a:t>Lowest costs are obtainable in soft rock with rotary drag bit and medium hard rock with rotary roller bit.</a:t>
            </a:r>
          </a:p>
          <a:p>
            <a:pPr marL="0" indent="0">
              <a:lnSpc>
                <a:spcPct val="150000"/>
              </a:lnSpc>
              <a:buNone/>
            </a:pPr>
            <a:endParaRPr lang="en-IN" sz="2000" dirty="0" smtClean="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161635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Segoe UI" panose="020B0502040204020203" pitchFamily="34" charset="0"/>
                <a:cs typeface="Segoe UI" panose="020B0502040204020203" pitchFamily="34" charset="0"/>
              </a:rPr>
              <a:t>Percussion and Rotary-Percussion Drilling:</a:t>
            </a:r>
            <a:endParaRPr lang="en-IN" dirty="0">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a:xfrm>
            <a:off x="2589212" y="1905000"/>
            <a:ext cx="8915400" cy="3777622"/>
          </a:xfrm>
        </p:spPr>
        <p:txBody>
          <a:bodyPr>
            <a:normAutofit/>
          </a:bodyPr>
          <a:lstStyle/>
          <a:p>
            <a:pPr>
              <a:lnSpc>
                <a:spcPct val="150000"/>
              </a:lnSpc>
            </a:pPr>
            <a:r>
              <a:rPr lang="en-IN" sz="2000" dirty="0" smtClean="0">
                <a:latin typeface="Segoe UI" panose="020B0502040204020203" pitchFamily="34" charset="0"/>
                <a:cs typeface="Segoe UI" panose="020B0502040204020203" pitchFamily="34" charset="0"/>
              </a:rPr>
              <a:t>Both are used for non coring drilling operations in shallow holes and medium to hard rocks.</a:t>
            </a:r>
          </a:p>
          <a:p>
            <a:pPr>
              <a:lnSpc>
                <a:spcPct val="150000"/>
              </a:lnSpc>
            </a:pPr>
            <a:r>
              <a:rPr lang="en-IN" sz="2000" dirty="0" smtClean="0">
                <a:latin typeface="Segoe UI" panose="020B0502040204020203" pitchFamily="34" charset="0"/>
                <a:cs typeface="Segoe UI" panose="020B0502040204020203" pitchFamily="34" charset="0"/>
              </a:rPr>
              <a:t>Rotary-Percussion drilling is employed in medium to hard rocks.</a:t>
            </a:r>
          </a:p>
          <a:p>
            <a:pPr>
              <a:lnSpc>
                <a:spcPct val="150000"/>
              </a:lnSpc>
            </a:pPr>
            <a:r>
              <a:rPr lang="en-IN" sz="2000" dirty="0" smtClean="0">
                <a:latin typeface="Segoe UI" panose="020B0502040204020203" pitchFamily="34" charset="0"/>
                <a:cs typeface="Segoe UI" panose="020B0502040204020203" pitchFamily="34" charset="0"/>
              </a:rPr>
              <a:t>Percussion drilling is generally used in very hard rocks.</a:t>
            </a:r>
          </a:p>
          <a:p>
            <a:pPr>
              <a:lnSpc>
                <a:spcPct val="150000"/>
              </a:lnSpc>
            </a:pPr>
            <a:r>
              <a:rPr lang="en-IN" sz="2000" dirty="0" smtClean="0">
                <a:latin typeface="Segoe UI" panose="020B0502040204020203" pitchFamily="34" charset="0"/>
                <a:cs typeface="Segoe UI" panose="020B0502040204020203" pitchFamily="34" charset="0"/>
              </a:rPr>
              <a:t>Both conventional top hammer percussion drills (percussion energy is transmitted along drill rod string) and down the hole percussion drills (drill follows the bit down the hole) are used.</a:t>
            </a:r>
            <a:endParaRPr lang="en-IN" sz="20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313003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1105" y="5080200"/>
            <a:ext cx="8911687" cy="1280890"/>
          </a:xfrm>
        </p:spPr>
        <p:txBody>
          <a:bodyPr>
            <a:normAutofit/>
          </a:bodyPr>
          <a:lstStyle/>
          <a:p>
            <a:r>
              <a:rPr lang="en-IN" sz="2400" dirty="0" smtClean="0">
                <a:latin typeface="Segoe UI" panose="020B0502040204020203" pitchFamily="34" charset="0"/>
                <a:cs typeface="Segoe UI" panose="020B0502040204020203" pitchFamily="34" charset="0"/>
              </a:rPr>
              <a:t>Rock drills classification based on application of energy to rock</a:t>
            </a:r>
            <a:endParaRPr lang="en-IN" sz="2400" dirty="0">
              <a:latin typeface="Segoe UI" panose="020B0502040204020203" pitchFamily="34" charset="0"/>
              <a:cs typeface="Segoe UI" panose="020B0502040204020203" pitchFamily="34" charset="0"/>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579956526"/>
              </p:ext>
            </p:extLst>
          </p:nvPr>
        </p:nvGraphicFramePr>
        <p:xfrm>
          <a:off x="2035420" y="845713"/>
          <a:ext cx="9001773" cy="40928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206233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533958"/>
            <a:ext cx="8911687" cy="1280890"/>
          </a:xfrm>
        </p:spPr>
        <p:txBody>
          <a:bodyPr/>
          <a:lstStyle/>
          <a:p>
            <a:r>
              <a:rPr lang="en-IN" dirty="0" smtClean="0">
                <a:latin typeface="Segoe UI" panose="020B0502040204020203" pitchFamily="34" charset="0"/>
                <a:cs typeface="Segoe UI" panose="020B0502040204020203" pitchFamily="34" charset="0"/>
              </a:rPr>
              <a:t>Jack Hammer Drills :</a:t>
            </a:r>
            <a:endParaRPr lang="en-IN" dirty="0">
              <a:latin typeface="Segoe UI" panose="020B0502040204020203" pitchFamily="34" charset="0"/>
              <a:cs typeface="Segoe UI" panose="020B0502040204020203" pitchFamily="34" charset="0"/>
            </a:endParaRPr>
          </a:p>
        </p:txBody>
      </p:sp>
      <p:sp>
        <p:nvSpPr>
          <p:cNvPr id="5" name="Content Placeholder 4"/>
          <p:cNvSpPr>
            <a:spLocks noGrp="1"/>
          </p:cNvSpPr>
          <p:nvPr>
            <p:ph sz="half" idx="1"/>
          </p:nvPr>
        </p:nvSpPr>
        <p:spPr>
          <a:xfrm>
            <a:off x="2283831" y="1554051"/>
            <a:ext cx="6241983" cy="4511898"/>
          </a:xfrm>
        </p:spPr>
        <p:txBody>
          <a:bodyPr>
            <a:noAutofit/>
          </a:bodyPr>
          <a:lstStyle/>
          <a:p>
            <a:pPr algn="just">
              <a:lnSpc>
                <a:spcPct val="150000"/>
              </a:lnSpc>
            </a:pPr>
            <a:r>
              <a:rPr lang="en-IN" sz="2000" dirty="0">
                <a:latin typeface="Segoe UI" panose="020B0502040204020203" pitchFamily="34" charset="0"/>
                <a:cs typeface="Segoe UI" panose="020B0502040204020203" pitchFamily="34" charset="0"/>
              </a:rPr>
              <a:t>A </a:t>
            </a:r>
            <a:r>
              <a:rPr lang="en-IN" sz="2000" b="1" dirty="0">
                <a:latin typeface="Segoe UI" panose="020B0502040204020203" pitchFamily="34" charset="0"/>
                <a:cs typeface="Segoe UI" panose="020B0502040204020203" pitchFamily="34" charset="0"/>
              </a:rPr>
              <a:t>J</a:t>
            </a:r>
            <a:r>
              <a:rPr lang="en-IN" sz="2000" b="1" dirty="0" smtClean="0">
                <a:latin typeface="Segoe UI" panose="020B0502040204020203" pitchFamily="34" charset="0"/>
                <a:cs typeface="Segoe UI" panose="020B0502040204020203" pitchFamily="34" charset="0"/>
              </a:rPr>
              <a:t>ackhammer</a:t>
            </a:r>
            <a:r>
              <a:rPr lang="en-IN" sz="2000" dirty="0">
                <a:latin typeface="Segoe UI" panose="020B0502040204020203" pitchFamily="34" charset="0"/>
                <a:cs typeface="Segoe UI" panose="020B0502040204020203" pitchFamily="34" charset="0"/>
              </a:rPr>
              <a:t> </a:t>
            </a:r>
            <a:r>
              <a:rPr lang="en-IN" sz="2000" dirty="0" smtClean="0">
                <a:latin typeface="Segoe UI" panose="020B0502040204020203" pitchFamily="34" charset="0"/>
                <a:cs typeface="Segoe UI" panose="020B0502040204020203" pitchFamily="34" charset="0"/>
              </a:rPr>
              <a:t>drill is </a:t>
            </a:r>
            <a:r>
              <a:rPr lang="en-IN" sz="2000" dirty="0">
                <a:latin typeface="Segoe UI" panose="020B0502040204020203" pitchFamily="34" charset="0"/>
                <a:cs typeface="Segoe UI" panose="020B0502040204020203" pitchFamily="34" charset="0"/>
              </a:rPr>
              <a:t>a pneumatic or electro-mechanical tool that combines a </a:t>
            </a:r>
            <a:r>
              <a:rPr lang="en-IN" sz="2000" dirty="0" smtClean="0">
                <a:latin typeface="Segoe UI" panose="020B0502040204020203" pitchFamily="34" charset="0"/>
                <a:cs typeface="Segoe UI" panose="020B0502040204020203" pitchFamily="34" charset="0"/>
              </a:rPr>
              <a:t>hammer directly </a:t>
            </a:r>
            <a:r>
              <a:rPr lang="en-IN" sz="2000" dirty="0">
                <a:latin typeface="Segoe UI" panose="020B0502040204020203" pitchFamily="34" charset="0"/>
                <a:cs typeface="Segoe UI" panose="020B0502040204020203" pitchFamily="34" charset="0"/>
              </a:rPr>
              <a:t>with a </a:t>
            </a:r>
            <a:r>
              <a:rPr lang="en-IN" sz="2000" dirty="0" smtClean="0">
                <a:latin typeface="Segoe UI" panose="020B0502040204020203" pitchFamily="34" charset="0"/>
                <a:cs typeface="Segoe UI" panose="020B0502040204020203" pitchFamily="34" charset="0"/>
              </a:rPr>
              <a:t>chisel.</a:t>
            </a:r>
          </a:p>
          <a:p>
            <a:pPr algn="just">
              <a:lnSpc>
                <a:spcPct val="150000"/>
              </a:lnSpc>
            </a:pPr>
            <a:r>
              <a:rPr lang="en-IN" sz="2000" dirty="0">
                <a:latin typeface="Segoe UI" panose="020B0502040204020203" pitchFamily="34" charset="0"/>
                <a:cs typeface="Segoe UI" panose="020B0502040204020203" pitchFamily="34" charset="0"/>
              </a:rPr>
              <a:t>Hand-held jackhammers are typically powered by compressed air, but some use electric </a:t>
            </a:r>
            <a:r>
              <a:rPr lang="en-IN" sz="2000" dirty="0" smtClean="0">
                <a:latin typeface="Segoe UI" panose="020B0502040204020203" pitchFamily="34" charset="0"/>
                <a:cs typeface="Segoe UI" panose="020B0502040204020203" pitchFamily="34" charset="0"/>
              </a:rPr>
              <a:t>motors.</a:t>
            </a:r>
          </a:p>
          <a:p>
            <a:pPr algn="just">
              <a:lnSpc>
                <a:spcPct val="150000"/>
              </a:lnSpc>
            </a:pPr>
            <a:r>
              <a:rPr lang="en-IN" sz="2000" dirty="0" smtClean="0">
                <a:latin typeface="Segoe UI" panose="020B0502040204020203" pitchFamily="34" charset="0"/>
                <a:cs typeface="Segoe UI" panose="020B0502040204020203" pitchFamily="34" charset="0"/>
              </a:rPr>
              <a:t>Larger </a:t>
            </a:r>
            <a:r>
              <a:rPr lang="en-IN" sz="2000" dirty="0">
                <a:latin typeface="Segoe UI" panose="020B0502040204020203" pitchFamily="34" charset="0"/>
                <a:cs typeface="Segoe UI" panose="020B0502040204020203" pitchFamily="34" charset="0"/>
              </a:rPr>
              <a:t>jackhammers, such as rig mounted hammers </a:t>
            </a:r>
            <a:r>
              <a:rPr lang="en-IN" sz="2000" dirty="0" smtClean="0">
                <a:latin typeface="Segoe UI" panose="020B0502040204020203" pitchFamily="34" charset="0"/>
                <a:cs typeface="Segoe UI" panose="020B0502040204020203" pitchFamily="34" charset="0"/>
              </a:rPr>
              <a:t>used </a:t>
            </a:r>
            <a:r>
              <a:rPr lang="en-IN" sz="2000" dirty="0">
                <a:latin typeface="Segoe UI" panose="020B0502040204020203" pitchFamily="34" charset="0"/>
                <a:cs typeface="Segoe UI" panose="020B0502040204020203" pitchFamily="34" charset="0"/>
              </a:rPr>
              <a:t>on construction machinery, are usually hydraulically powered. They are usually used to break up rock, pavement, and concrete.</a:t>
            </a:r>
          </a:p>
        </p:txBody>
      </p:sp>
      <p:pic>
        <p:nvPicPr>
          <p:cNvPr id="9" name="Content Placeholder 8"/>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948264" y="1197736"/>
            <a:ext cx="4943487" cy="5017506"/>
          </a:xfrm>
        </p:spPr>
      </p:pic>
    </p:spTree>
    <p:extLst>
      <p:ext uri="{BB962C8B-B14F-4D97-AF65-F5344CB8AC3E}">
        <p14:creationId xmlns:p14="http://schemas.microsoft.com/office/powerpoint/2010/main" val="1458404495"/>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212</TotalTime>
  <Words>904</Words>
  <Application>Microsoft Office PowerPoint</Application>
  <PresentationFormat>Custom</PresentationFormat>
  <Paragraphs>90</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Wisp</vt:lpstr>
      <vt:lpstr>www.MINEPORTAL.in</vt:lpstr>
      <vt:lpstr>Working Principle of a Jack Hammer Drill</vt:lpstr>
      <vt:lpstr>Drilling : </vt:lpstr>
      <vt:lpstr>Operating Components of the system: </vt:lpstr>
      <vt:lpstr>Drilling Methods:</vt:lpstr>
      <vt:lpstr>Rotary Drilling:</vt:lpstr>
      <vt:lpstr>Percussion and Rotary-Percussion Drilling:</vt:lpstr>
      <vt:lpstr>Rock drills classification based on application of energy to rock</vt:lpstr>
      <vt:lpstr>Jack Hammer Drills :</vt:lpstr>
      <vt:lpstr>Working principle :</vt:lpstr>
      <vt:lpstr>PowerPoint Presentation</vt:lpstr>
      <vt:lpstr>PowerPoint Presentation</vt:lpstr>
      <vt:lpstr>Types of Jack Hammer Drills :</vt:lpstr>
      <vt:lpstr>Uses of Jack Hammer Drills : </vt:lpstr>
      <vt:lpstr>Down-the-hole drilling :</vt:lpstr>
      <vt:lpstr>A DTH Drill</vt:lpstr>
      <vt:lpstr>Working of a DTH drill : </vt:lpstr>
      <vt:lpstr>PowerPoint Presentation</vt:lpstr>
      <vt:lpstr> Drill rods of a DTH drill and drill bit</vt:lpstr>
      <vt:lpstr>Uses of DTH Drills :</vt:lpstr>
      <vt:lpstr>Comparisons : </vt:lpstr>
      <vt:lpstr>THANKS                  Presented by : 11108EN059 to 69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Working Principle of a Jack Hammer Drill</dc:title>
  <dc:creator>Kanishk Singh</dc:creator>
  <cp:lastModifiedBy>ranjan kumar</cp:lastModifiedBy>
  <cp:revision>31</cp:revision>
  <dcterms:created xsi:type="dcterms:W3CDTF">2014-02-24T03:02:39Z</dcterms:created>
  <dcterms:modified xsi:type="dcterms:W3CDTF">2018-09-21T13:16:47Z</dcterms:modified>
</cp:coreProperties>
</file>

<file path=docProps/thumbnail.jpeg>
</file>